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7.jpeg" ContentType="image/jpeg"/>
  <Override PartName="/ppt/media/image11.png" ContentType="image/png"/>
  <Override PartName="/ppt/media/image8.png" ContentType="image/png"/>
  <Override PartName="/ppt/media/image9.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0275212" cy="428117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44" name="PlaceHolder 2"/>
          <p:cNvSpPr>
            <a:spLocks noGrp="1"/>
          </p:cNvSpPr>
          <p:nvPr>
            <p:ph type="body"/>
          </p:nvPr>
        </p:nvSpPr>
        <p:spPr>
          <a:xfrm>
            <a:off x="1513440" y="10017720"/>
            <a:ext cx="27247320" cy="11844000"/>
          </a:xfrm>
          <a:prstGeom prst="rect">
            <a:avLst/>
          </a:prstGeom>
        </p:spPr>
        <p:txBody>
          <a:bodyPr lIns="0" rIns="0" tIns="0" bIns="0">
            <a:normAutofit/>
          </a:bodyPr>
          <a:p>
            <a:endParaRPr b="0" lang="en-GB" sz="3200" spc="-1" strike="noStrike">
              <a:latin typeface="Arial"/>
            </a:endParaRPr>
          </a:p>
        </p:txBody>
      </p:sp>
      <p:sp>
        <p:nvSpPr>
          <p:cNvPr id="45" name="PlaceHolder 3"/>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47"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48"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49"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
        <p:nvSpPr>
          <p:cNvPr id="50" name="PlaceHolder 5"/>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52" name="PlaceHolder 2"/>
          <p:cNvSpPr>
            <a:spLocks noGrp="1"/>
          </p:cNvSpPr>
          <p:nvPr>
            <p:ph type="body"/>
          </p:nvPr>
        </p:nvSpPr>
        <p:spPr>
          <a:xfrm>
            <a:off x="1513440" y="10017720"/>
            <a:ext cx="8773560" cy="11844000"/>
          </a:xfrm>
          <a:prstGeom prst="rect">
            <a:avLst/>
          </a:prstGeom>
        </p:spPr>
        <p:txBody>
          <a:bodyPr lIns="0" rIns="0" tIns="0" bIns="0">
            <a:normAutofit/>
          </a:bodyPr>
          <a:p>
            <a:endParaRPr b="0" lang="en-GB" sz="3200" spc="-1" strike="noStrike">
              <a:latin typeface="Arial"/>
            </a:endParaRPr>
          </a:p>
        </p:txBody>
      </p:sp>
      <p:sp>
        <p:nvSpPr>
          <p:cNvPr id="53" name="PlaceHolder 3"/>
          <p:cNvSpPr>
            <a:spLocks noGrp="1"/>
          </p:cNvSpPr>
          <p:nvPr>
            <p:ph type="body"/>
          </p:nvPr>
        </p:nvSpPr>
        <p:spPr>
          <a:xfrm>
            <a:off x="10726200" y="10017720"/>
            <a:ext cx="8773560" cy="11844000"/>
          </a:xfrm>
          <a:prstGeom prst="rect">
            <a:avLst/>
          </a:prstGeom>
        </p:spPr>
        <p:txBody>
          <a:bodyPr lIns="0" rIns="0" tIns="0" bIns="0">
            <a:normAutofit/>
          </a:bodyPr>
          <a:p>
            <a:endParaRPr b="0" lang="en-GB" sz="3200" spc="-1" strike="noStrike">
              <a:latin typeface="Arial"/>
            </a:endParaRPr>
          </a:p>
        </p:txBody>
      </p:sp>
      <p:sp>
        <p:nvSpPr>
          <p:cNvPr id="54" name="PlaceHolder 4"/>
          <p:cNvSpPr>
            <a:spLocks noGrp="1"/>
          </p:cNvSpPr>
          <p:nvPr>
            <p:ph type="body"/>
          </p:nvPr>
        </p:nvSpPr>
        <p:spPr>
          <a:xfrm>
            <a:off x="19938600" y="10017720"/>
            <a:ext cx="8773560" cy="11844000"/>
          </a:xfrm>
          <a:prstGeom prst="rect">
            <a:avLst/>
          </a:prstGeom>
        </p:spPr>
        <p:txBody>
          <a:bodyPr lIns="0" rIns="0" tIns="0" bIns="0">
            <a:normAutofit/>
          </a:bodyPr>
          <a:p>
            <a:endParaRPr b="0" lang="en-GB" sz="3200" spc="-1" strike="noStrike">
              <a:latin typeface="Arial"/>
            </a:endParaRPr>
          </a:p>
        </p:txBody>
      </p:sp>
      <p:sp>
        <p:nvSpPr>
          <p:cNvPr id="55" name="PlaceHolder 5"/>
          <p:cNvSpPr>
            <a:spLocks noGrp="1"/>
          </p:cNvSpPr>
          <p:nvPr>
            <p:ph type="body"/>
          </p:nvPr>
        </p:nvSpPr>
        <p:spPr>
          <a:xfrm>
            <a:off x="1513440" y="22987440"/>
            <a:ext cx="8773560" cy="11844000"/>
          </a:xfrm>
          <a:prstGeom prst="rect">
            <a:avLst/>
          </a:prstGeom>
        </p:spPr>
        <p:txBody>
          <a:bodyPr lIns="0" rIns="0" tIns="0" bIns="0">
            <a:normAutofit/>
          </a:bodyPr>
          <a:p>
            <a:endParaRPr b="0" lang="en-GB" sz="3200" spc="-1" strike="noStrike">
              <a:latin typeface="Arial"/>
            </a:endParaRPr>
          </a:p>
        </p:txBody>
      </p:sp>
      <p:sp>
        <p:nvSpPr>
          <p:cNvPr id="56" name="PlaceHolder 6"/>
          <p:cNvSpPr>
            <a:spLocks noGrp="1"/>
          </p:cNvSpPr>
          <p:nvPr>
            <p:ph type="body"/>
          </p:nvPr>
        </p:nvSpPr>
        <p:spPr>
          <a:xfrm>
            <a:off x="10726200" y="22987440"/>
            <a:ext cx="8773560" cy="11844000"/>
          </a:xfrm>
          <a:prstGeom prst="rect">
            <a:avLst/>
          </a:prstGeom>
        </p:spPr>
        <p:txBody>
          <a:bodyPr lIns="0" rIns="0" tIns="0" bIns="0">
            <a:normAutofit/>
          </a:bodyPr>
          <a:p>
            <a:endParaRPr b="0" lang="en-GB" sz="3200" spc="-1" strike="noStrike">
              <a:latin typeface="Arial"/>
            </a:endParaRPr>
          </a:p>
        </p:txBody>
      </p:sp>
      <p:sp>
        <p:nvSpPr>
          <p:cNvPr id="57" name="PlaceHolder 7"/>
          <p:cNvSpPr>
            <a:spLocks noGrp="1"/>
          </p:cNvSpPr>
          <p:nvPr>
            <p:ph type="body"/>
          </p:nvPr>
        </p:nvSpPr>
        <p:spPr>
          <a:xfrm>
            <a:off x="19938600" y="22987440"/>
            <a:ext cx="877356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23" name="PlaceHolder 2"/>
          <p:cNvSpPr>
            <a:spLocks noGrp="1"/>
          </p:cNvSpPr>
          <p:nvPr>
            <p:ph type="subTitle"/>
          </p:nvPr>
        </p:nvSpPr>
        <p:spPr>
          <a:xfrm>
            <a:off x="1513440" y="10017720"/>
            <a:ext cx="27247320" cy="24830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25" name="PlaceHolder 2"/>
          <p:cNvSpPr>
            <a:spLocks noGrp="1"/>
          </p:cNvSpPr>
          <p:nvPr>
            <p:ph type="body"/>
          </p:nvPr>
        </p:nvSpPr>
        <p:spPr>
          <a:xfrm>
            <a:off x="1513440" y="10017720"/>
            <a:ext cx="2724732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27"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28"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1513440" y="1707840"/>
            <a:ext cx="27247320" cy="3313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32"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3"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
        <p:nvSpPr>
          <p:cNvPr id="34"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36"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37"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8" name="PlaceHolder 4"/>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513440" y="1707840"/>
            <a:ext cx="27247320" cy="7148880"/>
          </a:xfrm>
          <a:prstGeom prst="rect">
            <a:avLst/>
          </a:prstGeom>
        </p:spPr>
        <p:txBody>
          <a:bodyPr lIns="0" rIns="0" tIns="0" bIns="0" anchor="ctr">
            <a:noAutofit/>
          </a:bodyPr>
          <a:p>
            <a:pPr algn="ctr"/>
            <a:endParaRPr b="0" lang="en-GB" sz="4400" spc="-1" strike="noStrike">
              <a:latin typeface="Arial"/>
            </a:endParaRPr>
          </a:p>
        </p:txBody>
      </p:sp>
      <p:sp>
        <p:nvSpPr>
          <p:cNvPr id="40"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41"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42" name="PlaceHolder 4"/>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flipH="1" rot="10800000">
            <a:off x="82080" y="39708720"/>
            <a:ext cx="30220200" cy="64764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1" name="CustomShape 2"/>
          <p:cNvSpPr/>
          <p:nvPr/>
        </p:nvSpPr>
        <p:spPr>
          <a:xfrm flipV="1">
            <a:off x="0" y="40241880"/>
            <a:ext cx="30299040" cy="1951560"/>
          </a:xfrm>
          <a:prstGeom prst="rect">
            <a:avLst/>
          </a:prstGeom>
          <a:solidFill>
            <a:srgbClr val="80b415"/>
          </a:solidFill>
          <a:ln>
            <a:solidFill>
              <a:srgbClr val="80b415"/>
            </a:solidFill>
          </a:ln>
        </p:spPr>
        <p:style>
          <a:lnRef idx="2">
            <a:schemeClr val="accent1">
              <a:shade val="50000"/>
            </a:schemeClr>
          </a:lnRef>
          <a:fillRef idx="1">
            <a:schemeClr val="accent1"/>
          </a:fillRef>
          <a:effectRef idx="0">
            <a:schemeClr val="accent1"/>
          </a:effectRef>
          <a:fontRef idx="minor"/>
        </p:style>
      </p:sp>
      <p:pic>
        <p:nvPicPr>
          <p:cNvPr id="2" name="Grafik 6" descr=""/>
          <p:cNvPicPr/>
          <p:nvPr/>
        </p:nvPicPr>
        <p:blipFill>
          <a:blip r:embed="rId2"/>
          <a:stretch/>
        </p:blipFill>
        <p:spPr>
          <a:xfrm>
            <a:off x="806040" y="40412880"/>
            <a:ext cx="3604320" cy="1600560"/>
          </a:xfrm>
          <a:prstGeom prst="rect">
            <a:avLst/>
          </a:prstGeom>
          <a:ln>
            <a:noFill/>
          </a:ln>
        </p:spPr>
      </p:pic>
      <p:pic>
        <p:nvPicPr>
          <p:cNvPr id="3" name="Picture 41" descr="SocialIcons-neu_farbig-02.png"/>
          <p:cNvPicPr/>
          <p:nvPr/>
        </p:nvPicPr>
        <p:blipFill>
          <a:blip r:embed="rId3"/>
          <a:stretch/>
        </p:blipFill>
        <p:spPr>
          <a:xfrm>
            <a:off x="25000920" y="40752360"/>
            <a:ext cx="468000" cy="437400"/>
          </a:xfrm>
          <a:prstGeom prst="rect">
            <a:avLst/>
          </a:prstGeom>
          <a:ln>
            <a:noFill/>
          </a:ln>
        </p:spPr>
      </p:pic>
      <p:pic>
        <p:nvPicPr>
          <p:cNvPr id="4" name="Picture 42" descr="SocialIcons-neu_farbig-03.png"/>
          <p:cNvPicPr/>
          <p:nvPr/>
        </p:nvPicPr>
        <p:blipFill>
          <a:blip r:embed="rId4"/>
          <a:stretch/>
        </p:blipFill>
        <p:spPr>
          <a:xfrm>
            <a:off x="24985080" y="41211000"/>
            <a:ext cx="468000" cy="437400"/>
          </a:xfrm>
          <a:prstGeom prst="rect">
            <a:avLst/>
          </a:prstGeom>
          <a:ln>
            <a:noFill/>
          </a:ln>
        </p:spPr>
      </p:pic>
      <p:pic>
        <p:nvPicPr>
          <p:cNvPr id="5" name="Picture 43" descr="SocialIcons-neu_farbig-04.png"/>
          <p:cNvPicPr/>
          <p:nvPr/>
        </p:nvPicPr>
        <p:blipFill>
          <a:blip r:embed="rId5"/>
          <a:stretch/>
        </p:blipFill>
        <p:spPr>
          <a:xfrm>
            <a:off x="25001640" y="40288320"/>
            <a:ext cx="468000" cy="437400"/>
          </a:xfrm>
          <a:prstGeom prst="rect">
            <a:avLst/>
          </a:prstGeom>
          <a:ln>
            <a:noFill/>
          </a:ln>
        </p:spPr>
      </p:pic>
      <p:pic>
        <p:nvPicPr>
          <p:cNvPr id="6" name="Picture 44" descr="SocialIcons-neu_farbig-05.png"/>
          <p:cNvPicPr/>
          <p:nvPr/>
        </p:nvPicPr>
        <p:blipFill>
          <a:blip r:embed="rId6"/>
          <a:stretch/>
        </p:blipFill>
        <p:spPr>
          <a:xfrm>
            <a:off x="24984360" y="41656320"/>
            <a:ext cx="468000" cy="437400"/>
          </a:xfrm>
          <a:prstGeom prst="rect">
            <a:avLst/>
          </a:prstGeom>
          <a:ln>
            <a:noFill/>
          </a:ln>
        </p:spPr>
      </p:pic>
      <p:sp>
        <p:nvSpPr>
          <p:cNvPr id="7" name="CustomShape 3"/>
          <p:cNvSpPr/>
          <p:nvPr/>
        </p:nvSpPr>
        <p:spPr>
          <a:xfrm>
            <a:off x="25561800" y="40151160"/>
            <a:ext cx="3988440" cy="578520"/>
          </a:xfrm>
          <a:prstGeom prst="rect">
            <a:avLst/>
          </a:prstGeom>
          <a:noFill/>
          <a:ln>
            <a:noFill/>
          </a:ln>
        </p:spPr>
        <p:style>
          <a:lnRef idx="0"/>
          <a:fillRef idx="0"/>
          <a:effectRef idx="0"/>
          <a:fontRef idx="minor"/>
        </p:style>
        <p:txBody>
          <a:bodyPr lIns="122040" rIns="122040" tIns="60840" bIns="60840">
            <a:spAutoFit/>
          </a:bodyPr>
          <a:p>
            <a:pPr>
              <a:lnSpc>
                <a:spcPct val="150000"/>
              </a:lnSpc>
            </a:pPr>
            <a:r>
              <a:rPr b="0" lang="id-ID" sz="2000" spc="290" strike="noStrike">
                <a:solidFill>
                  <a:srgbClr val="ffffff"/>
                </a:solidFill>
                <a:latin typeface="Raleway"/>
                <a:ea typeface="DejaVu Sans"/>
              </a:rPr>
              <a:t>@FACEITArctic</a:t>
            </a:r>
            <a:endParaRPr b="0" lang="en-GB" sz="2000" spc="-1" strike="noStrike">
              <a:solidFill>
                <a:srgbClr val="ffffff"/>
              </a:solidFill>
              <a:latin typeface="Arial"/>
            </a:endParaRPr>
          </a:p>
        </p:txBody>
      </p:sp>
      <p:sp>
        <p:nvSpPr>
          <p:cNvPr id="8" name="CustomShape 4"/>
          <p:cNvSpPr/>
          <p:nvPr/>
        </p:nvSpPr>
        <p:spPr>
          <a:xfrm>
            <a:off x="25561800" y="40608720"/>
            <a:ext cx="3988440" cy="578520"/>
          </a:xfrm>
          <a:prstGeom prst="rect">
            <a:avLst/>
          </a:prstGeom>
          <a:noFill/>
          <a:ln>
            <a:noFill/>
          </a:ln>
        </p:spPr>
        <p:style>
          <a:lnRef idx="0"/>
          <a:fillRef idx="0"/>
          <a:effectRef idx="0"/>
          <a:fontRef idx="minor"/>
        </p:style>
        <p:txBody>
          <a:bodyPr lIns="122040" rIns="122040" tIns="60840" bIns="60840">
            <a:spAutoFit/>
          </a:bodyPr>
          <a:p>
            <a:pPr>
              <a:lnSpc>
                <a:spcPct val="150000"/>
              </a:lnSpc>
            </a:pPr>
            <a:r>
              <a:rPr b="0" lang="id-ID" sz="2000" spc="290" strike="noStrike">
                <a:solidFill>
                  <a:srgbClr val="ffffff"/>
                </a:solidFill>
                <a:latin typeface="Raleway"/>
                <a:ea typeface="DejaVu Sans"/>
              </a:rPr>
              <a:t>@FACEITArctic</a:t>
            </a:r>
            <a:endParaRPr b="0" lang="en-GB" sz="2000" spc="-1" strike="noStrike">
              <a:solidFill>
                <a:srgbClr val="ffffff"/>
              </a:solidFill>
              <a:latin typeface="Arial"/>
            </a:endParaRPr>
          </a:p>
        </p:txBody>
      </p:sp>
      <p:sp>
        <p:nvSpPr>
          <p:cNvPr id="9" name="CustomShape 5"/>
          <p:cNvSpPr/>
          <p:nvPr/>
        </p:nvSpPr>
        <p:spPr>
          <a:xfrm>
            <a:off x="25561800" y="41069160"/>
            <a:ext cx="3988440" cy="578520"/>
          </a:xfrm>
          <a:prstGeom prst="rect">
            <a:avLst/>
          </a:prstGeom>
          <a:noFill/>
          <a:ln>
            <a:noFill/>
          </a:ln>
        </p:spPr>
        <p:style>
          <a:lnRef idx="0"/>
          <a:fillRef idx="0"/>
          <a:effectRef idx="0"/>
          <a:fontRef idx="minor"/>
        </p:style>
        <p:txBody>
          <a:bodyPr lIns="122040" rIns="122040" tIns="60840" bIns="60840">
            <a:spAutoFit/>
          </a:bodyPr>
          <a:p>
            <a:pPr>
              <a:lnSpc>
                <a:spcPct val="150000"/>
              </a:lnSpc>
            </a:pPr>
            <a:r>
              <a:rPr b="0" lang="id-ID" sz="2000" spc="290" strike="noStrike">
                <a:solidFill>
                  <a:srgbClr val="ffffff"/>
                </a:solidFill>
                <a:latin typeface="Raleway"/>
                <a:ea typeface="DejaVu Sans"/>
              </a:rPr>
              <a:t>@face_it_arctic</a:t>
            </a:r>
            <a:endParaRPr b="0" lang="en-GB" sz="2000" spc="-1" strike="noStrike">
              <a:solidFill>
                <a:srgbClr val="ffffff"/>
              </a:solidFill>
              <a:latin typeface="Arial"/>
            </a:endParaRPr>
          </a:p>
        </p:txBody>
      </p:sp>
      <p:sp>
        <p:nvSpPr>
          <p:cNvPr id="10" name="CustomShape 6"/>
          <p:cNvSpPr/>
          <p:nvPr/>
        </p:nvSpPr>
        <p:spPr>
          <a:xfrm>
            <a:off x="25561800" y="41531400"/>
            <a:ext cx="3988440" cy="578520"/>
          </a:xfrm>
          <a:prstGeom prst="rect">
            <a:avLst/>
          </a:prstGeom>
          <a:noFill/>
          <a:ln>
            <a:noFill/>
          </a:ln>
        </p:spPr>
        <p:style>
          <a:lnRef idx="0"/>
          <a:fillRef idx="0"/>
          <a:effectRef idx="0"/>
          <a:fontRef idx="minor"/>
        </p:style>
        <p:txBody>
          <a:bodyPr lIns="122040" rIns="122040" tIns="60840" bIns="60840">
            <a:spAutoFit/>
          </a:bodyPr>
          <a:p>
            <a:pPr>
              <a:lnSpc>
                <a:spcPct val="150000"/>
              </a:lnSpc>
            </a:pPr>
            <a:r>
              <a:rPr b="0" lang="id-ID" sz="2000" spc="290" strike="noStrike">
                <a:solidFill>
                  <a:srgbClr val="ffffff"/>
                </a:solidFill>
                <a:latin typeface="Raleway"/>
                <a:ea typeface="DejaVu Sans"/>
              </a:rPr>
              <a:t>@The FACE-IT Project</a:t>
            </a:r>
            <a:endParaRPr b="0" lang="en-GB" sz="2000" spc="-1" strike="noStrike">
              <a:solidFill>
                <a:srgbClr val="ffffff"/>
              </a:solidFill>
              <a:latin typeface="Arial"/>
            </a:endParaRPr>
          </a:p>
        </p:txBody>
      </p:sp>
      <p:sp>
        <p:nvSpPr>
          <p:cNvPr id="11" name="CustomShape 7"/>
          <p:cNvSpPr/>
          <p:nvPr/>
        </p:nvSpPr>
        <p:spPr>
          <a:xfrm>
            <a:off x="23665680" y="42049800"/>
            <a:ext cx="5909400" cy="761040"/>
          </a:xfrm>
          <a:prstGeom prst="rect">
            <a:avLst/>
          </a:prstGeom>
          <a:noFill/>
          <a:ln>
            <a:noFill/>
          </a:ln>
        </p:spPr>
        <p:style>
          <a:lnRef idx="0"/>
          <a:fillRef idx="0"/>
          <a:effectRef idx="0"/>
          <a:fontRef idx="minor"/>
        </p:style>
        <p:txBody>
          <a:bodyPr lIns="122040" rIns="122040" tIns="60840" bIns="60840">
            <a:spAutoFit/>
          </a:bodyPr>
          <a:p>
            <a:pPr algn="r">
              <a:lnSpc>
                <a:spcPct val="150000"/>
              </a:lnSpc>
            </a:pPr>
            <a:r>
              <a:rPr b="1" lang="id-ID" sz="2800" spc="290" strike="noStrike">
                <a:solidFill>
                  <a:srgbClr val="007784"/>
                </a:solidFill>
                <a:latin typeface="Raleway"/>
                <a:ea typeface="DejaVu Sans"/>
              </a:rPr>
              <a:t>www.face-it-project.eu</a:t>
            </a:r>
            <a:endParaRPr b="0" lang="en-GB" sz="2800" spc="-1" strike="noStrike">
              <a:solidFill>
                <a:srgbClr val="ffffff"/>
              </a:solidFill>
              <a:latin typeface="Arial"/>
            </a:endParaRPr>
          </a:p>
        </p:txBody>
      </p:sp>
      <p:grpSp>
        <p:nvGrpSpPr>
          <p:cNvPr id="12" name="Group 8"/>
          <p:cNvGrpSpPr/>
          <p:nvPr/>
        </p:nvGrpSpPr>
        <p:grpSpPr>
          <a:xfrm>
            <a:off x="10756440" y="40476960"/>
            <a:ext cx="8760960" cy="1827000"/>
            <a:chOff x="10756440" y="40476960"/>
            <a:chExt cx="8760960" cy="1827000"/>
          </a:xfrm>
        </p:grpSpPr>
        <p:pic>
          <p:nvPicPr>
            <p:cNvPr id="13" name="Grafik 13" descr=""/>
            <p:cNvPicPr/>
            <p:nvPr/>
          </p:nvPicPr>
          <p:blipFill>
            <a:blip r:embed="rId7"/>
            <a:stretch/>
          </p:blipFill>
          <p:spPr>
            <a:xfrm>
              <a:off x="18025560" y="40476960"/>
              <a:ext cx="1491840" cy="1492200"/>
            </a:xfrm>
            <a:prstGeom prst="rect">
              <a:avLst/>
            </a:prstGeom>
            <a:ln>
              <a:noFill/>
            </a:ln>
          </p:spPr>
        </p:pic>
        <p:pic>
          <p:nvPicPr>
            <p:cNvPr id="14" name="Grafik 4" descr=""/>
            <p:cNvPicPr/>
            <p:nvPr/>
          </p:nvPicPr>
          <p:blipFill>
            <a:blip r:embed="rId8"/>
            <a:stretch/>
          </p:blipFill>
          <p:spPr>
            <a:xfrm>
              <a:off x="10756440" y="40620600"/>
              <a:ext cx="1799640" cy="1200240"/>
            </a:xfrm>
            <a:prstGeom prst="rect">
              <a:avLst/>
            </a:prstGeom>
            <a:ln>
              <a:noFill/>
            </a:ln>
          </p:spPr>
        </p:pic>
        <p:sp>
          <p:nvSpPr>
            <p:cNvPr id="15" name="CustomShape 9"/>
            <p:cNvSpPr/>
            <p:nvPr/>
          </p:nvSpPr>
          <p:spPr>
            <a:xfrm>
              <a:off x="12845520" y="40551120"/>
              <a:ext cx="4890960" cy="1752840"/>
            </a:xfrm>
            <a:prstGeom prst="rect">
              <a:avLst/>
            </a:prstGeom>
            <a:noFill/>
            <a:ln>
              <a:noFill/>
            </a:ln>
          </p:spPr>
          <p:style>
            <a:lnRef idx="0"/>
            <a:fillRef idx="0"/>
            <a:effectRef idx="0"/>
            <a:fontRef idx="minor"/>
          </p:style>
          <p:txBody>
            <a:bodyPr lIns="90000" rIns="90000" tIns="45000" bIns="45000">
              <a:spAutoFit/>
            </a:bodyPr>
            <a:p>
              <a:pPr algn="just">
                <a:lnSpc>
                  <a:spcPct val="104000"/>
                </a:lnSpc>
              </a:pPr>
              <a:r>
                <a:rPr b="1" lang="en-US" sz="2100" spc="-1" strike="noStrike">
                  <a:solidFill>
                    <a:srgbClr val="ffffff"/>
                  </a:solidFill>
                  <a:latin typeface="raleway"/>
                  <a:ea typeface="DejaVu Sans"/>
                </a:rPr>
                <a:t>FACE-IT has received funding from the European Union’s Horizon 2020 research and innovation programme under grant agreement No 869154.</a:t>
              </a:r>
              <a:endParaRPr b="0" lang="en-GB" sz="2100" spc="-1" strike="noStrike">
                <a:solidFill>
                  <a:srgbClr val="ffffff"/>
                </a:solidFill>
                <a:latin typeface="Arial"/>
              </a:endParaRPr>
            </a:p>
          </p:txBody>
        </p:sp>
      </p:grpSp>
      <p:sp>
        <p:nvSpPr>
          <p:cNvPr id="16" name="CustomShape 10"/>
          <p:cNvSpPr/>
          <p:nvPr/>
        </p:nvSpPr>
        <p:spPr>
          <a:xfrm>
            <a:off x="0" y="0"/>
            <a:ext cx="30273840" cy="5398560"/>
          </a:xfrm>
          <a:prstGeom prst="rect">
            <a:avLst/>
          </a:prstGeom>
          <a:solidFill>
            <a:srgbClr val="238d83"/>
          </a:solidFill>
          <a:ln>
            <a:solidFill>
              <a:srgbClr val="238d83"/>
            </a:solidFill>
          </a:ln>
        </p:spPr>
        <p:style>
          <a:lnRef idx="2">
            <a:schemeClr val="accent1">
              <a:shade val="50000"/>
            </a:schemeClr>
          </a:lnRef>
          <a:fillRef idx="1">
            <a:schemeClr val="accent1"/>
          </a:fillRef>
          <a:effectRef idx="0">
            <a:schemeClr val="accent1"/>
          </a:effectRef>
          <a:fontRef idx="minor"/>
        </p:style>
      </p:sp>
      <p:sp>
        <p:nvSpPr>
          <p:cNvPr id="17" name="PlaceHolder 11"/>
          <p:cNvSpPr>
            <a:spLocks noGrp="1"/>
          </p:cNvSpPr>
          <p:nvPr>
            <p:ph type="ftr"/>
          </p:nvPr>
        </p:nvSpPr>
        <p:spPr>
          <a:xfrm>
            <a:off x="2599200" y="35701200"/>
            <a:ext cx="10216440" cy="2277720"/>
          </a:xfrm>
          <a:prstGeom prst="rect">
            <a:avLst/>
          </a:prstGeom>
        </p:spPr>
        <p:txBody>
          <a:bodyPr lIns="90000" rIns="90000" tIns="45000" bIns="45000">
            <a:noAutofit/>
          </a:bodyPr>
          <a:p>
            <a:pPr algn="ctr">
              <a:lnSpc>
                <a:spcPct val="100000"/>
              </a:lnSpc>
            </a:pPr>
            <a:r>
              <a:rPr b="0" lang="en-US" sz="1400" spc="-1" strike="noStrike">
                <a:solidFill>
                  <a:srgbClr val="000000"/>
                </a:solidFill>
                <a:latin typeface="Calibri"/>
              </a:rPr>
              <a:t>F</a:t>
            </a:r>
            <a:r>
              <a:rPr b="0" lang="en-US" sz="1400" spc="-1" strike="noStrike">
                <a:solidFill>
                  <a:srgbClr val="000000"/>
                </a:solidFill>
                <a:latin typeface="Calibri"/>
              </a:rPr>
              <a:t>o</a:t>
            </a:r>
            <a:r>
              <a:rPr b="0" lang="en-US" sz="1400" spc="-1" strike="noStrike">
                <a:solidFill>
                  <a:srgbClr val="000000"/>
                </a:solidFill>
                <a:latin typeface="Calibri"/>
              </a:rPr>
              <a:t>o</a:t>
            </a:r>
            <a:r>
              <a:rPr b="0" lang="en-US" sz="1400" spc="-1" strike="noStrike">
                <a:solidFill>
                  <a:srgbClr val="000000"/>
                </a:solidFill>
                <a:latin typeface="Calibri"/>
              </a:rPr>
              <a:t>t</a:t>
            </a:r>
            <a:r>
              <a:rPr b="0" lang="en-US" sz="1400" spc="-1" strike="noStrike">
                <a:solidFill>
                  <a:srgbClr val="000000"/>
                </a:solidFill>
                <a:latin typeface="Calibri"/>
              </a:rPr>
              <a:t>e</a:t>
            </a:r>
            <a:r>
              <a:rPr b="0" lang="en-US" sz="1400" spc="-1" strike="noStrike">
                <a:solidFill>
                  <a:srgbClr val="000000"/>
                </a:solidFill>
                <a:latin typeface="Calibri"/>
              </a:rPr>
              <a:t>r</a:t>
            </a:r>
            <a:endParaRPr b="0" lang="en-GB" sz="1400" spc="-1" strike="noStrike">
              <a:latin typeface="Times New Roman"/>
            </a:endParaRPr>
          </a:p>
        </p:txBody>
      </p:sp>
      <p:sp>
        <p:nvSpPr>
          <p:cNvPr id="18" name="PlaceHolder 12"/>
          <p:cNvSpPr>
            <a:spLocks noGrp="1"/>
          </p:cNvSpPr>
          <p:nvPr>
            <p:ph type="sldNum"/>
          </p:nvPr>
        </p:nvSpPr>
        <p:spPr>
          <a:xfrm>
            <a:off x="21381840" y="39680280"/>
            <a:ext cx="6810480" cy="2277720"/>
          </a:xfrm>
          <a:prstGeom prst="rect">
            <a:avLst/>
          </a:prstGeom>
        </p:spPr>
        <p:txBody>
          <a:bodyPr lIns="90000" rIns="90000" tIns="45000" bIns="45000">
            <a:noAutofit/>
          </a:bodyPr>
          <a:p>
            <a:pPr>
              <a:lnSpc>
                <a:spcPct val="100000"/>
              </a:lnSpc>
            </a:pPr>
            <a:fld id="{AB349F6F-0CA7-46D4-AFD9-D7E2B4F10705}" type="slidenum">
              <a:rPr b="0" lang="de-DE" sz="1800" spc="-1" strike="noStrike">
                <a:solidFill>
                  <a:srgbClr val="000000"/>
                </a:solidFill>
                <a:latin typeface="Calibri"/>
              </a:rPr>
              <a:t>&lt;number&gt;</a:t>
            </a:fld>
            <a:endParaRPr b="0" lang="en-GB" sz="1800" spc="-1" strike="noStrike">
              <a:latin typeface="Times New Roman"/>
            </a:endParaRPr>
          </a:p>
        </p:txBody>
      </p:sp>
      <p:sp>
        <p:nvSpPr>
          <p:cNvPr id="19" name="PlaceHolder 13"/>
          <p:cNvSpPr>
            <a:spLocks noGrp="1"/>
          </p:cNvSpPr>
          <p:nvPr>
            <p:ph type="dt"/>
          </p:nvPr>
        </p:nvSpPr>
        <p:spPr>
          <a:xfrm>
            <a:off x="2081520" y="39680280"/>
            <a:ext cx="6810480" cy="2277720"/>
          </a:xfrm>
          <a:prstGeom prst="rect">
            <a:avLst/>
          </a:prstGeom>
        </p:spPr>
        <p:txBody>
          <a:bodyPr lIns="90000" rIns="90000" tIns="45000" bIns="45000">
            <a:noAutofit/>
          </a:bodyPr>
          <a:p>
            <a:endParaRPr b="0" lang="en-GB" sz="2400" spc="-1" strike="noStrike">
              <a:latin typeface="Times New Roman"/>
            </a:endParaRPr>
          </a:p>
        </p:txBody>
      </p:sp>
      <p:sp>
        <p:nvSpPr>
          <p:cNvPr id="20" name="PlaceHolder 14"/>
          <p:cNvSpPr>
            <a:spLocks noGrp="1"/>
          </p:cNvSpPr>
          <p:nvPr>
            <p:ph type="title"/>
          </p:nvPr>
        </p:nvSpPr>
        <p:spPr>
          <a:xfrm>
            <a:off x="1513440" y="1707840"/>
            <a:ext cx="27247320" cy="714888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21" name="PlaceHolder 15"/>
          <p:cNvSpPr>
            <a:spLocks noGrp="1"/>
          </p:cNvSpPr>
          <p:nvPr>
            <p:ph type="body"/>
          </p:nvPr>
        </p:nvSpPr>
        <p:spPr>
          <a:xfrm>
            <a:off x="1513440" y="10017720"/>
            <a:ext cx="27247320" cy="24830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hyperlink" Target="https://doi.org/10.3390/rs14205180" TargetMode="Externa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hyperlink" Target="https://doi.org/10.5194/essd-12-1697-2020" TargetMode="External"/><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1143000" y="958320"/>
            <a:ext cx="28089360" cy="2940840"/>
          </a:xfrm>
          <a:prstGeom prst="rect">
            <a:avLst/>
          </a:prstGeom>
          <a:noFill/>
          <a:ln>
            <a:noFill/>
          </a:ln>
        </p:spPr>
        <p:style>
          <a:lnRef idx="0"/>
          <a:fillRef idx="0"/>
          <a:effectRef idx="0"/>
          <a:fontRef idx="minor"/>
        </p:style>
        <p:txBody>
          <a:bodyPr lIns="90000" rIns="90000" tIns="45000" bIns="45000" anchor="ctr">
            <a:normAutofit/>
          </a:bodyPr>
          <a:p>
            <a:pPr>
              <a:lnSpc>
                <a:spcPct val="120000"/>
              </a:lnSpc>
            </a:pPr>
            <a:r>
              <a:rPr b="1" lang="de-DE" sz="8800" spc="-1" strike="noStrike">
                <a:solidFill>
                  <a:srgbClr val="ffffff"/>
                </a:solidFill>
                <a:latin typeface="Raleway"/>
                <a:ea typeface="DejaVu Sans"/>
              </a:rPr>
              <a:t>FjordLight</a:t>
            </a:r>
            <a:endParaRPr b="0" lang="en-GB" sz="8800" spc="-1" strike="noStrike">
              <a:solidFill>
                <a:srgbClr val="ffffff"/>
              </a:solidFill>
              <a:latin typeface="Arial"/>
            </a:endParaRPr>
          </a:p>
          <a:p>
            <a:pPr>
              <a:lnSpc>
                <a:spcPct val="120000"/>
              </a:lnSpc>
            </a:pPr>
            <a:r>
              <a:rPr b="0" i="1" lang="de-DE" sz="5400" spc="-1" strike="noStrike">
                <a:solidFill>
                  <a:srgbClr val="ffffff"/>
                </a:solidFill>
                <a:latin typeface="Raleway"/>
                <a:ea typeface="DejaVu Sans"/>
              </a:rPr>
              <a:t>A PAR dataset for the FACE-IT study sites</a:t>
            </a:r>
            <a:endParaRPr b="0" lang="en-GB" sz="5400" spc="-1" strike="noStrike">
              <a:solidFill>
                <a:srgbClr val="ffffff"/>
              </a:solidFill>
              <a:latin typeface="Arial"/>
            </a:endParaRPr>
          </a:p>
        </p:txBody>
      </p:sp>
      <p:sp>
        <p:nvSpPr>
          <p:cNvPr id="59" name="CustomShape 2"/>
          <p:cNvSpPr/>
          <p:nvPr/>
        </p:nvSpPr>
        <p:spPr>
          <a:xfrm>
            <a:off x="1143000" y="4218120"/>
            <a:ext cx="26110800" cy="1177920"/>
          </a:xfrm>
          <a:prstGeom prst="rect">
            <a:avLst/>
          </a:prstGeom>
          <a:noFill/>
          <a:ln>
            <a:noFill/>
          </a:ln>
        </p:spPr>
        <p:style>
          <a:lnRef idx="0"/>
          <a:fillRef idx="0"/>
          <a:effectRef idx="0"/>
          <a:fontRef idx="minor"/>
        </p:style>
        <p:txBody>
          <a:bodyPr lIns="90000" rIns="90000" tIns="45000" bIns="45000">
            <a:normAutofit/>
          </a:bodyPr>
          <a:p>
            <a:pPr>
              <a:lnSpc>
                <a:spcPct val="120000"/>
              </a:lnSpc>
            </a:pPr>
            <a:r>
              <a:rPr b="0" lang="de-DE" sz="3200" spc="-1" strike="noStrike">
                <a:solidFill>
                  <a:srgbClr val="ffffff"/>
                </a:solidFill>
                <a:latin typeface="Raleway"/>
                <a:ea typeface="DejaVu Sans"/>
              </a:rPr>
              <a:t>Bernard Gentili</a:t>
            </a:r>
            <a:r>
              <a:rPr b="0" lang="de-DE" sz="3200" spc="-1" strike="noStrike" baseline="14000000">
                <a:solidFill>
                  <a:srgbClr val="ffffff"/>
                </a:solidFill>
                <a:latin typeface="Raleway"/>
                <a:ea typeface="DejaVu Sans"/>
              </a:rPr>
              <a:t>1</a:t>
            </a:r>
            <a:r>
              <a:rPr b="0" lang="de-DE" sz="3200" spc="-1" strike="noStrike">
                <a:solidFill>
                  <a:srgbClr val="ffffff"/>
                </a:solidFill>
                <a:latin typeface="Raleway"/>
                <a:ea typeface="DejaVu Sans"/>
              </a:rPr>
              <a:t>, Jean-Pierre Gattuso</a:t>
            </a:r>
            <a:r>
              <a:rPr b="0" lang="de-DE" sz="3200" spc="-1" strike="noStrike" baseline="14000000">
                <a:solidFill>
                  <a:srgbClr val="ffffff"/>
                </a:solidFill>
                <a:latin typeface="Raleway"/>
                <a:ea typeface="DejaVu Sans"/>
              </a:rPr>
              <a:t>1,2</a:t>
            </a:r>
            <a:r>
              <a:rPr b="0" lang="de-DE" sz="3200" spc="-1" strike="noStrike">
                <a:solidFill>
                  <a:srgbClr val="ffffff"/>
                </a:solidFill>
                <a:latin typeface="Raleway"/>
                <a:ea typeface="DejaVu Sans"/>
              </a:rPr>
              <a:t>, Robert Schlegel</a:t>
            </a:r>
            <a:r>
              <a:rPr b="0" lang="de-DE" sz="3200" spc="-1" strike="noStrike" baseline="14000000">
                <a:solidFill>
                  <a:srgbClr val="ffffff"/>
                </a:solidFill>
                <a:latin typeface="Raleway"/>
                <a:ea typeface="DejaVu Sans"/>
              </a:rPr>
              <a:t>1</a:t>
            </a:r>
            <a:endParaRPr b="0" lang="en-GB" sz="3200" spc="-1" strike="noStrike">
              <a:solidFill>
                <a:srgbClr val="ffffff"/>
              </a:solidFill>
              <a:latin typeface="Arial"/>
            </a:endParaRPr>
          </a:p>
        </p:txBody>
      </p:sp>
      <p:sp>
        <p:nvSpPr>
          <p:cNvPr id="60" name="CustomShape 3"/>
          <p:cNvSpPr/>
          <p:nvPr/>
        </p:nvSpPr>
        <p:spPr>
          <a:xfrm>
            <a:off x="1143000" y="8658360"/>
            <a:ext cx="12958560" cy="10853640"/>
          </a:xfrm>
          <a:prstGeom prst="rect">
            <a:avLst/>
          </a:prstGeom>
          <a:noFill/>
          <a:ln>
            <a:noFill/>
          </a:ln>
        </p:spPr>
        <p:style>
          <a:lnRef idx="0"/>
          <a:fillRef idx="0"/>
          <a:effectRef idx="0"/>
          <a:fontRef idx="minor"/>
        </p:style>
        <p:txBody>
          <a:bodyPr lIns="122040" rIns="122040" tIns="60840" bIns="60840">
            <a:normAutofit fontScale="76000"/>
          </a:bodyPr>
          <a:p>
            <a:pPr algn="just">
              <a:lnSpc>
                <a:spcPct val="140000"/>
              </a:lnSpc>
              <a:tabLst>
                <a:tab algn="l" pos="0"/>
              </a:tabLst>
            </a:pPr>
            <a:r>
              <a:rPr b="0" lang="en-US" sz="3200" spc="-1" strike="noStrike">
                <a:solidFill>
                  <a:srgbClr val="000000"/>
                </a:solidFill>
                <a:latin typeface="Raleway"/>
                <a:ea typeface="DejaVu Sans"/>
              </a:rPr>
              <a:t>There is a known lack of data explaining the light conditions within Arctic fjords. While some data do exist, they are naturally limited in time and space due to the difficulty of installing underwater devices, maintaining them, and ultimately retrieving the data. In order to address this issue the </a:t>
            </a:r>
            <a:r>
              <a:rPr b="1" lang="en-US" sz="3200" spc="-1" strike="noStrike">
                <a:solidFill>
                  <a:srgbClr val="000000"/>
                </a:solidFill>
                <a:latin typeface="Raleway"/>
                <a:ea typeface="DejaVu Sans"/>
              </a:rPr>
              <a:t>FjordLight</a:t>
            </a:r>
            <a:r>
              <a:rPr b="0" lang="en-US" sz="3200" spc="-1" strike="noStrike">
                <a:solidFill>
                  <a:srgbClr val="000000"/>
                </a:solidFill>
                <a:latin typeface="Raleway"/>
                <a:ea typeface="DejaVu Sans"/>
              </a:rPr>
              <a:t> dataset was created (</a:t>
            </a:r>
            <a:r>
              <a:rPr b="0" i="1" lang="en-US" sz="3200" spc="-1" strike="noStrike">
                <a:solidFill>
                  <a:srgbClr val="000000"/>
                </a:solidFill>
                <a:latin typeface="Raleway"/>
                <a:ea typeface="DejaVu Sans"/>
              </a:rPr>
              <a:t>Fig 1</a:t>
            </a:r>
            <a:r>
              <a:rPr b="0" lang="en-US" sz="3200" spc="-1" strike="noStrike">
                <a:solidFill>
                  <a:srgbClr val="000000"/>
                </a:solidFill>
                <a:latin typeface="Raleway"/>
                <a:ea typeface="DejaVu Sans"/>
              </a:rPr>
              <a:t>). This dataset contains surface PAR (photosynthetically available radiation; PAR(0</a:t>
            </a:r>
            <a:r>
              <a:rPr b="0" lang="en-US" sz="3200" spc="-1" strike="noStrike" baseline="14000000">
                <a:solidFill>
                  <a:srgbClr val="000000"/>
                </a:solidFill>
                <a:latin typeface="Raleway"/>
                <a:ea typeface="DejaVu Sans"/>
              </a:rPr>
              <a:t>-</a:t>
            </a:r>
            <a:r>
              <a:rPr b="0" lang="en-US" sz="3200" spc="-1" strike="noStrike">
                <a:solidFill>
                  <a:srgbClr val="000000"/>
                </a:solidFill>
                <a:latin typeface="Raleway"/>
                <a:ea typeface="DejaVu Sans"/>
              </a:rPr>
              <a:t>)), the extinction coefficient of PAR through the water column (</a:t>
            </a:r>
            <a:r>
              <a:rPr b="0" i="1" lang="en-US" sz="3200" spc="-1" strike="noStrike">
                <a:solidFill>
                  <a:srgbClr val="000000"/>
                </a:solidFill>
                <a:latin typeface="Raleway"/>
                <a:ea typeface="DejaVu Sans"/>
              </a:rPr>
              <a:t>k</a:t>
            </a:r>
            <a:r>
              <a:rPr b="0" lang="en-US" sz="3200" spc="-1" strike="noStrike" baseline="-14000000">
                <a:solidFill>
                  <a:srgbClr val="000000"/>
                </a:solidFill>
                <a:latin typeface="Raleway"/>
                <a:ea typeface="DejaVu Sans"/>
              </a:rPr>
              <a:t>PAR</a:t>
            </a:r>
            <a:r>
              <a:rPr b="0" lang="en-US" sz="3200" spc="-1" strike="noStrike">
                <a:solidFill>
                  <a:srgbClr val="000000"/>
                </a:solidFill>
                <a:latin typeface="Raleway"/>
                <a:ea typeface="DejaVu Sans"/>
              </a:rPr>
              <a:t>) and PAR at the seafloor (PAR</a:t>
            </a:r>
            <a:r>
              <a:rPr b="0" lang="en-US" sz="3200" spc="-1" strike="noStrike" baseline="-14000000">
                <a:solidFill>
                  <a:srgbClr val="000000"/>
                </a:solidFill>
                <a:latin typeface="Raleway"/>
                <a:ea typeface="DejaVu Sans"/>
              </a:rPr>
              <a:t>B</a:t>
            </a:r>
            <a:r>
              <a:rPr b="0" lang="en-US" sz="3200" spc="-1" strike="noStrike">
                <a:solidFill>
                  <a:srgbClr val="000000"/>
                </a:solidFill>
                <a:latin typeface="Raleway"/>
                <a:ea typeface="DejaVu Sans"/>
              </a:rPr>
              <a:t>) from 2003-2022 for the months of March to October. It also provides the </a:t>
            </a:r>
            <a:r>
              <a:rPr b="0" i="1" lang="en-US" sz="3200" spc="-1" strike="noStrike">
                <a:solidFill>
                  <a:srgbClr val="000000"/>
                </a:solidFill>
                <a:latin typeface="Raleway"/>
                <a:ea typeface="DejaVu Sans"/>
              </a:rPr>
              <a:t>P</a:t>
            </a:r>
            <a:r>
              <a:rPr b="0" lang="en-US" sz="3200" spc="-1" strike="noStrike">
                <a:solidFill>
                  <a:srgbClr val="000000"/>
                </a:solidFill>
                <a:latin typeface="Raleway"/>
                <a:ea typeface="DejaVu Sans"/>
              </a:rPr>
              <a:t>-functions for the coastal (200 m) and shallow (50 m) portions of the fjords, which show the proportion of the seafloor receiving at least a certain amount of PAR</a:t>
            </a:r>
            <a:r>
              <a:rPr b="0" lang="en-US" sz="3200" spc="-1" strike="noStrike" baseline="-14000000">
                <a:solidFill>
                  <a:srgbClr val="000000"/>
                </a:solidFill>
                <a:latin typeface="Raleway"/>
                <a:ea typeface="DejaVu Sans"/>
              </a:rPr>
              <a:t>B </a:t>
            </a:r>
            <a:r>
              <a:rPr b="0" lang="en-US" sz="3200" spc="-1" strike="noStrike">
                <a:solidFill>
                  <a:srgbClr val="000000"/>
                </a:solidFill>
                <a:latin typeface="Raleway"/>
                <a:ea typeface="DejaVu Sans"/>
              </a:rPr>
              <a:t>(e.g. Gattuso et al. 2020). PAR(0</a:t>
            </a:r>
            <a:r>
              <a:rPr b="0" lang="en-US" sz="3200" spc="-1" strike="noStrike" baseline="14000000">
                <a:solidFill>
                  <a:srgbClr val="000000"/>
                </a:solidFill>
                <a:latin typeface="Raleway"/>
                <a:ea typeface="DejaVu Sans"/>
              </a:rPr>
              <a:t>-</a:t>
            </a:r>
            <a:r>
              <a:rPr b="0" lang="en-US" sz="3200" spc="-1" strike="noStrike">
                <a:solidFill>
                  <a:srgbClr val="000000"/>
                </a:solidFill>
                <a:latin typeface="Raleway"/>
                <a:ea typeface="DejaVu Sans"/>
              </a:rPr>
              <a:t>) and </a:t>
            </a:r>
            <a:r>
              <a:rPr b="0" i="1" lang="en-US" sz="3200" spc="-1" strike="noStrike">
                <a:solidFill>
                  <a:srgbClr val="000000"/>
                </a:solidFill>
                <a:latin typeface="Raleway"/>
                <a:ea typeface="DejaVu Sans"/>
              </a:rPr>
              <a:t>k</a:t>
            </a:r>
            <a:r>
              <a:rPr b="0" lang="en-US" sz="3200" spc="-1" strike="noStrike" baseline="-14000000">
                <a:solidFill>
                  <a:srgbClr val="000000"/>
                </a:solidFill>
                <a:latin typeface="Raleway"/>
                <a:ea typeface="DejaVu Sans"/>
              </a:rPr>
              <a:t>PAR</a:t>
            </a:r>
            <a:r>
              <a:rPr b="0" lang="en-US" sz="3200" spc="-1" strike="noStrike">
                <a:solidFill>
                  <a:srgbClr val="000000"/>
                </a:solidFill>
                <a:latin typeface="Raleway"/>
                <a:ea typeface="DejaVu Sans"/>
              </a:rPr>
              <a:t> are available as global averages, monthly climatologies (e.g. 8 total values), and annual mean values (</a:t>
            </a:r>
            <a:r>
              <a:rPr b="0" i="1" lang="en-US" sz="3200" spc="-1" strike="noStrike">
                <a:solidFill>
                  <a:srgbClr val="000000"/>
                </a:solidFill>
                <a:latin typeface="Raleway"/>
                <a:ea typeface="DejaVu Sans"/>
              </a:rPr>
              <a:t>Fig 2</a:t>
            </a:r>
            <a:r>
              <a:rPr b="0" lang="en-US" sz="3200" spc="-1" strike="noStrike">
                <a:solidFill>
                  <a:srgbClr val="000000"/>
                </a:solidFill>
                <a:latin typeface="Raleway"/>
                <a:ea typeface="DejaVu Sans"/>
              </a:rPr>
              <a:t>). All of these values are provided for PAR</a:t>
            </a:r>
            <a:r>
              <a:rPr b="0" lang="en-US" sz="3200" spc="-1" strike="noStrike" baseline="-14000000">
                <a:solidFill>
                  <a:srgbClr val="000000"/>
                </a:solidFill>
                <a:latin typeface="Raleway"/>
                <a:ea typeface="DejaVu Sans"/>
              </a:rPr>
              <a:t>B</a:t>
            </a:r>
            <a:r>
              <a:rPr b="0" lang="en-US" sz="3200" spc="-1" strike="noStrike">
                <a:solidFill>
                  <a:srgbClr val="000000"/>
                </a:solidFill>
                <a:latin typeface="Raleway"/>
                <a:ea typeface="DejaVu Sans"/>
              </a:rPr>
              <a:t> as well, with the addition of time series of monthly averages from 2003-2022 (</a:t>
            </a:r>
            <a:r>
              <a:rPr b="0" i="1" lang="en-US" sz="3200" spc="-1" strike="noStrike">
                <a:solidFill>
                  <a:srgbClr val="000000"/>
                </a:solidFill>
                <a:latin typeface="Raleway"/>
                <a:ea typeface="DejaVu Sans"/>
              </a:rPr>
              <a:t>Fig 3</a:t>
            </a:r>
            <a:r>
              <a:rPr b="0" lang="en-US" sz="3200" spc="-1" strike="noStrike">
                <a:solidFill>
                  <a:srgbClr val="000000"/>
                </a:solidFill>
                <a:latin typeface="Raleway"/>
                <a:ea typeface="DejaVu Sans"/>
              </a:rPr>
              <a:t>).</a:t>
            </a:r>
            <a:endParaRPr b="0" lang="en-GB" sz="3200" spc="-1" strike="noStrike">
              <a:solidFill>
                <a:srgbClr val="ffffff"/>
              </a:solidFill>
              <a:latin typeface="Arial"/>
            </a:endParaRPr>
          </a:p>
        </p:txBody>
      </p:sp>
      <p:sp>
        <p:nvSpPr>
          <p:cNvPr id="61" name="CustomShape 4"/>
          <p:cNvSpPr/>
          <p:nvPr/>
        </p:nvSpPr>
        <p:spPr>
          <a:xfrm>
            <a:off x="10639800" y="37549440"/>
            <a:ext cx="8998560" cy="2442960"/>
          </a:xfrm>
          <a:prstGeom prst="rect">
            <a:avLst/>
          </a:prstGeom>
          <a:noFill/>
          <a:ln>
            <a:noFill/>
          </a:ln>
        </p:spPr>
        <p:style>
          <a:lnRef idx="0"/>
          <a:fillRef idx="0"/>
          <a:effectRef idx="0"/>
          <a:fontRef idx="minor"/>
        </p:style>
        <p:txBody>
          <a:bodyPr lIns="90000" rIns="90000" tIns="45000" bIns="45000">
            <a:normAutofit fontScale="37000"/>
          </a:bodyPr>
          <a:p>
            <a:pPr>
              <a:lnSpc>
                <a:spcPct val="120000"/>
              </a:lnSpc>
            </a:pPr>
            <a:r>
              <a:rPr b="1" lang="de-DE" sz="2800" spc="-1" strike="noStrike">
                <a:solidFill>
                  <a:srgbClr val="007784"/>
                </a:solidFill>
                <a:latin typeface="Raleway"/>
                <a:ea typeface="DejaVu Sans"/>
              </a:rPr>
              <a:t>References</a:t>
            </a:r>
            <a:endParaRPr b="0" lang="en-GB" sz="2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Singh, R. K., Vader, A., Mundy, C. J., Søreide, J. E., Iken, K., Dunton, K. H., Castro de la Guardia, L., Sejr, M. K., &amp; Bélanger, S. (2022). Satellite-Derived Photosynthetically Available Radiation at the Coastal Arctic Seafloor. Remote Sensing, 14(20), Article 20. </a:t>
            </a:r>
            <a:r>
              <a:rPr b="1" lang="de-DE" sz="2800" spc="-1" strike="noStrike">
                <a:solidFill>
                  <a:srgbClr val="007784"/>
                </a:solidFill>
                <a:latin typeface="Raleway"/>
                <a:ea typeface="DejaVu Sans"/>
                <a:hlinkClick r:id="rId1"/>
              </a:rPr>
              <a:t>https://doi.org/10.3390/rs14205180</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p:txBody>
      </p:sp>
      <p:sp>
        <p:nvSpPr>
          <p:cNvPr id="62" name="CustomShape 5"/>
          <p:cNvSpPr/>
          <p:nvPr/>
        </p:nvSpPr>
        <p:spPr>
          <a:xfrm>
            <a:off x="1143000" y="766548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238d83"/>
                </a:solidFill>
                <a:latin typeface="Raleway"/>
                <a:ea typeface="DejaVu Sans"/>
              </a:rPr>
              <a:t>Summary</a:t>
            </a:r>
            <a:endParaRPr b="0" lang="en-GB" sz="5400" spc="-1" strike="noStrike">
              <a:solidFill>
                <a:srgbClr val="ffffff"/>
              </a:solidFill>
              <a:latin typeface="Arial"/>
            </a:endParaRPr>
          </a:p>
        </p:txBody>
      </p:sp>
      <p:sp>
        <p:nvSpPr>
          <p:cNvPr id="63" name="CustomShape 6"/>
          <p:cNvSpPr/>
          <p:nvPr/>
        </p:nvSpPr>
        <p:spPr>
          <a:xfrm>
            <a:off x="15696000" y="30552480"/>
            <a:ext cx="12958920" cy="708372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0" lang="en-US" sz="3200" spc="-1" strike="noStrike">
                <a:solidFill>
                  <a:srgbClr val="000000"/>
                </a:solidFill>
                <a:latin typeface="Raleway"/>
                <a:ea typeface="DejaVu Sans"/>
              </a:rPr>
              <a:t>The  dataset presented here is created from retrievals of the visual surface of the ocean using MODIS-Aqua Level-1A (L1A), which is then processed to Level-2 via SeaDAS v8. From this, the algorithm from Singh et al. (2022) is used to determine PAR(0</a:t>
            </a:r>
            <a:r>
              <a:rPr b="0" lang="en-US" sz="3200" spc="-1" strike="noStrike" baseline="14000000">
                <a:solidFill>
                  <a:srgbClr val="000000"/>
                </a:solidFill>
                <a:latin typeface="Raleway"/>
                <a:ea typeface="DejaVu Sans"/>
              </a:rPr>
              <a:t>-</a:t>
            </a:r>
            <a:r>
              <a:rPr b="0" lang="en-US" sz="3200" spc="-1" strike="noStrike">
                <a:solidFill>
                  <a:srgbClr val="000000"/>
                </a:solidFill>
                <a:latin typeface="Raleway"/>
                <a:ea typeface="DejaVu Sans"/>
              </a:rPr>
              <a:t>) and k</a:t>
            </a:r>
            <a:r>
              <a:rPr b="0" lang="en-US" sz="3200" spc="-1" strike="noStrike" baseline="-14000000">
                <a:solidFill>
                  <a:srgbClr val="000000"/>
                </a:solidFill>
                <a:latin typeface="Raleway"/>
                <a:ea typeface="DejaVu Sans"/>
              </a:rPr>
              <a:t>PAR</a:t>
            </a:r>
            <a:r>
              <a:rPr b="0" lang="en-US" sz="3200" spc="-1" strike="noStrike">
                <a:solidFill>
                  <a:srgbClr val="000000"/>
                </a:solidFill>
                <a:latin typeface="Raleway"/>
                <a:ea typeface="DejaVu Sans"/>
              </a:rPr>
              <a:t>. With these two values, one then uses the highest resolution bathymetry products available to calculate PAR</a:t>
            </a:r>
            <a:r>
              <a:rPr b="0" lang="en-US" sz="3200" spc="-1" strike="noStrike" baseline="-14000000">
                <a:solidFill>
                  <a:srgbClr val="000000"/>
                </a:solidFill>
                <a:latin typeface="Raleway"/>
                <a:ea typeface="DejaVu Sans"/>
              </a:rPr>
              <a:t>B</a:t>
            </a:r>
            <a:r>
              <a:rPr b="0" lang="en-US" sz="3200" spc="-1" strike="noStrike">
                <a:solidFill>
                  <a:srgbClr val="000000"/>
                </a:solidFill>
                <a:latin typeface="Raleway"/>
                <a:ea typeface="DejaVu Sans"/>
              </a:rPr>
              <a:t>. In this case, most of the FACE-IT sites have bathymetry at a resolution of ~50-200 m.  </a:t>
            </a: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p:txBody>
      </p:sp>
      <p:sp>
        <p:nvSpPr>
          <p:cNvPr id="64" name="CustomShape 7"/>
          <p:cNvSpPr/>
          <p:nvPr/>
        </p:nvSpPr>
        <p:spPr>
          <a:xfrm>
            <a:off x="15696000" y="2955960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238d83"/>
                </a:solidFill>
                <a:latin typeface="Raleway"/>
                <a:ea typeface="DejaVu Sans"/>
              </a:rPr>
              <a:t>Material and Methods</a:t>
            </a:r>
            <a:endParaRPr b="0" lang="en-GB" sz="5400" spc="-1" strike="noStrike">
              <a:solidFill>
                <a:srgbClr val="ffffff"/>
              </a:solidFill>
              <a:latin typeface="Arial"/>
            </a:endParaRPr>
          </a:p>
        </p:txBody>
      </p:sp>
      <p:sp>
        <p:nvSpPr>
          <p:cNvPr id="65" name="CustomShape 8"/>
          <p:cNvSpPr/>
          <p:nvPr/>
        </p:nvSpPr>
        <p:spPr>
          <a:xfrm flipV="1">
            <a:off x="15798600" y="29088000"/>
            <a:ext cx="1042560" cy="21816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6" name="CustomShape 9"/>
          <p:cNvSpPr/>
          <p:nvPr/>
        </p:nvSpPr>
        <p:spPr>
          <a:xfrm flipV="1">
            <a:off x="1216440" y="7135920"/>
            <a:ext cx="1042560" cy="21816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7" name="CustomShape 10"/>
          <p:cNvSpPr/>
          <p:nvPr/>
        </p:nvSpPr>
        <p:spPr>
          <a:xfrm flipH="1">
            <a:off x="-1440" y="5352120"/>
            <a:ext cx="30273840" cy="63360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68" name="CustomShape 11"/>
          <p:cNvSpPr/>
          <p:nvPr/>
        </p:nvSpPr>
        <p:spPr>
          <a:xfrm flipV="1">
            <a:off x="1245600" y="37207440"/>
            <a:ext cx="27898560" cy="7416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9" name="CustomShape 12"/>
          <p:cNvSpPr/>
          <p:nvPr/>
        </p:nvSpPr>
        <p:spPr>
          <a:xfrm>
            <a:off x="1143000" y="37549440"/>
            <a:ext cx="8998560" cy="2442960"/>
          </a:xfrm>
          <a:prstGeom prst="rect">
            <a:avLst/>
          </a:prstGeom>
          <a:noFill/>
          <a:ln>
            <a:noFill/>
          </a:ln>
        </p:spPr>
        <p:style>
          <a:lnRef idx="0"/>
          <a:fillRef idx="0"/>
          <a:effectRef idx="0"/>
          <a:fontRef idx="minor"/>
        </p:style>
        <p:txBody>
          <a:bodyPr lIns="90000" rIns="90000" tIns="45000" bIns="45000">
            <a:normAutofit fontScale="87000"/>
          </a:bodyPr>
          <a:p>
            <a:pPr>
              <a:lnSpc>
                <a:spcPct val="120000"/>
              </a:lnSpc>
            </a:pPr>
            <a:r>
              <a:rPr b="1" lang="de-DE" sz="2400" spc="-1" strike="noStrike" baseline="30000">
                <a:solidFill>
                  <a:srgbClr val="007784"/>
                </a:solidFill>
                <a:latin typeface="Raleway"/>
                <a:ea typeface="DejaVu Sans"/>
              </a:rPr>
              <a:t>1</a:t>
            </a:r>
            <a:r>
              <a:rPr b="1" lang="de-DE" sz="2400" spc="-1" strike="noStrike">
                <a:solidFill>
                  <a:srgbClr val="007784"/>
                </a:solidFill>
                <a:latin typeface="Raleway"/>
                <a:ea typeface="DejaVu Sans"/>
              </a:rPr>
              <a:t> Sorbonne University, CNRS, Laboratoire d’Océanographie de Villefranche, Villefranche-sur-mer, France</a:t>
            </a:r>
            <a:endParaRPr b="0" lang="en-GB" sz="2400" spc="-1" strike="noStrike">
              <a:solidFill>
                <a:srgbClr val="ffffff"/>
              </a:solidFill>
              <a:latin typeface="Arial"/>
            </a:endParaRPr>
          </a:p>
          <a:p>
            <a:pPr>
              <a:lnSpc>
                <a:spcPct val="120000"/>
              </a:lnSpc>
            </a:pPr>
            <a:r>
              <a:rPr b="1" lang="de-DE" sz="2400" spc="-1" strike="noStrike" baseline="30000">
                <a:solidFill>
                  <a:srgbClr val="007784"/>
                </a:solidFill>
                <a:latin typeface="Raleway"/>
                <a:ea typeface="DejaVu Sans"/>
              </a:rPr>
              <a:t>2</a:t>
            </a:r>
            <a:r>
              <a:rPr b="1" lang="de-DE" sz="2400" spc="-1" strike="noStrike">
                <a:solidFill>
                  <a:srgbClr val="007784"/>
                </a:solidFill>
                <a:latin typeface="Raleway"/>
                <a:ea typeface="DejaVu Sans"/>
              </a:rPr>
              <a:t> Institute for Sustainable Development and International Relations (IDDRI-Sciences Po), Paris, France</a:t>
            </a:r>
            <a:endParaRPr b="0" lang="en-GB" sz="2400" spc="-1" strike="noStrike">
              <a:solidFill>
                <a:srgbClr val="ffffff"/>
              </a:solidFill>
              <a:latin typeface="Arial"/>
            </a:endParaRPr>
          </a:p>
          <a:p>
            <a:pPr>
              <a:lnSpc>
                <a:spcPct val="120000"/>
              </a:lnSpc>
            </a:pPr>
            <a:endParaRPr b="0" lang="en-GB" sz="2400" spc="-1" strike="noStrike">
              <a:solidFill>
                <a:srgbClr val="ffffff"/>
              </a:solidFill>
              <a:latin typeface="Arial"/>
            </a:endParaRPr>
          </a:p>
        </p:txBody>
      </p:sp>
      <p:sp>
        <p:nvSpPr>
          <p:cNvPr id="70" name="CustomShape 13"/>
          <p:cNvSpPr/>
          <p:nvPr/>
        </p:nvSpPr>
        <p:spPr>
          <a:xfrm>
            <a:off x="2088000" y="34812000"/>
            <a:ext cx="11448000" cy="1872000"/>
          </a:xfrm>
          <a:prstGeom prst="rect">
            <a:avLst/>
          </a:prstGeom>
          <a:noFill/>
          <a:ln>
            <a:noFill/>
          </a:ln>
        </p:spPr>
        <p:style>
          <a:lnRef idx="0"/>
          <a:fillRef idx="0"/>
          <a:effectRef idx="0"/>
          <a:fontRef idx="minor"/>
        </p:style>
        <p:txBody>
          <a:bodyPr lIns="122040" rIns="122040" tIns="60840" bIns="60840">
            <a:normAutofit fontScale="81000"/>
          </a:bodyPr>
          <a:p>
            <a:pPr algn="just">
              <a:lnSpc>
                <a:spcPct val="140000"/>
              </a:lnSpc>
              <a:tabLst>
                <a:tab algn="l" pos="0"/>
              </a:tabLst>
            </a:pPr>
            <a:r>
              <a:rPr b="1" lang="en-US" sz="2400" spc="-1" strike="noStrike">
                <a:solidFill>
                  <a:srgbClr val="000000"/>
                </a:solidFill>
                <a:latin typeface="Raleway"/>
                <a:ea typeface="DejaVu Sans"/>
              </a:rPr>
              <a:t>Fig. 1</a:t>
            </a:r>
            <a:r>
              <a:rPr b="0" lang="en-US" sz="2400" spc="-1" strike="noStrike">
                <a:solidFill>
                  <a:srgbClr val="000000"/>
                </a:solidFill>
                <a:latin typeface="Raleway"/>
                <a:ea typeface="DejaVu Sans"/>
              </a:rPr>
              <a:t> A) Map of the EU Arctic showing the location of the 7 FACE-IT study sites. B-H) The global surface PAR (PAR(0-)) for each of the seven sites. Note that differences in surface PAR are generally due to differences in  sea ice cover.</a:t>
            </a:r>
            <a:endParaRPr b="0" lang="en-GB" sz="2400" spc="-1" strike="noStrike">
              <a:solidFill>
                <a:srgbClr val="ffffff"/>
              </a:solidFill>
              <a:latin typeface="Arial"/>
            </a:endParaRPr>
          </a:p>
        </p:txBody>
      </p:sp>
      <p:sp>
        <p:nvSpPr>
          <p:cNvPr id="71" name="CustomShape 14"/>
          <p:cNvSpPr/>
          <p:nvPr/>
        </p:nvSpPr>
        <p:spPr>
          <a:xfrm>
            <a:off x="23328000" y="13752000"/>
            <a:ext cx="6119640" cy="324000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1" lang="en-US" sz="2400" spc="-1" strike="noStrike">
                <a:solidFill>
                  <a:srgbClr val="000000"/>
                </a:solidFill>
                <a:latin typeface="Raleway"/>
                <a:ea typeface="DejaVu Sans"/>
              </a:rPr>
              <a:t>Fig. 2</a:t>
            </a:r>
            <a:r>
              <a:rPr b="0" lang="en-US" sz="2400" spc="-1" strike="noStrike">
                <a:solidFill>
                  <a:srgbClr val="000000"/>
                </a:solidFill>
                <a:latin typeface="Raleway"/>
                <a:ea typeface="DejaVu Sans"/>
              </a:rPr>
              <a:t> Time series of the average annual A) surface PAR (PAR(0</a:t>
            </a:r>
            <a:r>
              <a:rPr b="0" lang="en-US" sz="2400" spc="-1" strike="noStrike" baseline="14000000">
                <a:solidFill>
                  <a:srgbClr val="000000"/>
                </a:solidFill>
                <a:latin typeface="Raleway"/>
                <a:ea typeface="DejaVu Sans"/>
              </a:rPr>
              <a:t>-</a:t>
            </a:r>
            <a:r>
              <a:rPr b="0" lang="en-US" sz="2400" spc="-1" strike="noStrike">
                <a:solidFill>
                  <a:srgbClr val="000000"/>
                </a:solidFill>
                <a:latin typeface="Raleway"/>
                <a:ea typeface="DejaVu Sans"/>
              </a:rPr>
              <a:t>)) and B) extinction coefficient (k</a:t>
            </a:r>
            <a:r>
              <a:rPr b="0" lang="en-US" sz="2400" spc="-1" strike="noStrike" baseline="-14000000">
                <a:solidFill>
                  <a:srgbClr val="000000"/>
                </a:solidFill>
                <a:latin typeface="Raleway"/>
                <a:ea typeface="DejaVu Sans"/>
              </a:rPr>
              <a:t>PAR</a:t>
            </a:r>
            <a:r>
              <a:rPr b="0" lang="en-US" sz="2400" spc="-1" strike="noStrike">
                <a:solidFill>
                  <a:srgbClr val="000000"/>
                </a:solidFill>
                <a:latin typeface="Raleway"/>
                <a:ea typeface="DejaVu Sans"/>
              </a:rPr>
              <a:t>) for each of the 7 FACE-IT study sites from 2003-2022.</a:t>
            </a:r>
            <a:endParaRPr b="0" lang="en-GB" sz="2400" spc="-1" strike="noStrike">
              <a:solidFill>
                <a:srgbClr val="ffffff"/>
              </a:solidFill>
              <a:latin typeface="Arial"/>
            </a:endParaRPr>
          </a:p>
        </p:txBody>
      </p:sp>
      <p:pic>
        <p:nvPicPr>
          <p:cNvPr id="72" name="" descr=""/>
          <p:cNvPicPr/>
          <p:nvPr/>
        </p:nvPicPr>
        <p:blipFill>
          <a:blip r:embed="rId2"/>
          <a:stretch/>
        </p:blipFill>
        <p:spPr>
          <a:xfrm>
            <a:off x="24364080" y="6400080"/>
            <a:ext cx="4435920" cy="4435920"/>
          </a:xfrm>
          <a:prstGeom prst="rect">
            <a:avLst/>
          </a:prstGeom>
          <a:ln>
            <a:noFill/>
          </a:ln>
        </p:spPr>
      </p:pic>
      <p:pic>
        <p:nvPicPr>
          <p:cNvPr id="73" name="" descr=""/>
          <p:cNvPicPr/>
          <p:nvPr/>
        </p:nvPicPr>
        <p:blipFill>
          <a:blip r:embed="rId3"/>
          <a:stretch/>
        </p:blipFill>
        <p:spPr>
          <a:xfrm>
            <a:off x="1944000" y="19368000"/>
            <a:ext cx="11447640" cy="14882040"/>
          </a:xfrm>
          <a:prstGeom prst="rect">
            <a:avLst/>
          </a:prstGeom>
          <a:ln>
            <a:noFill/>
          </a:ln>
        </p:spPr>
      </p:pic>
      <p:pic>
        <p:nvPicPr>
          <p:cNvPr id="74" name="" descr=""/>
          <p:cNvPicPr/>
          <p:nvPr/>
        </p:nvPicPr>
        <p:blipFill>
          <a:blip r:embed="rId4"/>
          <a:stretch/>
        </p:blipFill>
        <p:spPr>
          <a:xfrm>
            <a:off x="15149160" y="6624000"/>
            <a:ext cx="7314840" cy="10972440"/>
          </a:xfrm>
          <a:prstGeom prst="rect">
            <a:avLst/>
          </a:prstGeom>
          <a:ln>
            <a:noFill/>
          </a:ln>
        </p:spPr>
      </p:pic>
      <p:pic>
        <p:nvPicPr>
          <p:cNvPr id="75" name="" descr=""/>
          <p:cNvPicPr/>
          <p:nvPr/>
        </p:nvPicPr>
        <p:blipFill>
          <a:blip r:embed="rId5"/>
          <a:stretch/>
        </p:blipFill>
        <p:spPr>
          <a:xfrm>
            <a:off x="15257160" y="19757160"/>
            <a:ext cx="7314840" cy="7314840"/>
          </a:xfrm>
          <a:prstGeom prst="rect">
            <a:avLst/>
          </a:prstGeom>
          <a:ln>
            <a:noFill/>
          </a:ln>
        </p:spPr>
      </p:pic>
      <p:sp>
        <p:nvSpPr>
          <p:cNvPr id="76" name="TextShape 15"/>
          <p:cNvSpPr txBox="1"/>
          <p:nvPr/>
        </p:nvSpPr>
        <p:spPr>
          <a:xfrm>
            <a:off x="18648000" y="29952000"/>
            <a:ext cx="79213680" cy="771480"/>
          </a:xfrm>
          <a:prstGeom prst="rect">
            <a:avLst/>
          </a:prstGeom>
          <a:noFill/>
          <a:ln>
            <a:noFill/>
          </a:ln>
        </p:spPr>
      </p:sp>
      <p:sp>
        <p:nvSpPr>
          <p:cNvPr id="77" name="TextShape 16"/>
          <p:cNvSpPr txBox="1"/>
          <p:nvPr/>
        </p:nvSpPr>
        <p:spPr>
          <a:xfrm>
            <a:off x="23868000" y="3528000"/>
            <a:ext cx="5087880" cy="1338480"/>
          </a:xfrm>
          <a:prstGeom prst="rect">
            <a:avLst/>
          </a:prstGeom>
          <a:noFill/>
          <a:ln>
            <a:noFill/>
          </a:ln>
        </p:spPr>
        <p:txBody>
          <a:bodyPr lIns="90000" rIns="90000" tIns="45000" bIns="45000">
            <a:noAutofit/>
          </a:bodyPr>
          <a:p>
            <a:r>
              <a:rPr b="1" lang="en-GB" sz="8800" spc="-1" strike="noStrike">
                <a:solidFill>
                  <a:srgbClr val="ffffff"/>
                </a:solidFill>
                <a:latin typeface="Arial"/>
              </a:rPr>
              <a:t>Scan Me!</a:t>
            </a:r>
            <a:endParaRPr b="0" lang="en-GB" sz="8800" spc="-1" strike="noStrike">
              <a:solidFill>
                <a:srgbClr val="ffffff"/>
              </a:solidFill>
              <a:latin typeface="Arial"/>
            </a:endParaRPr>
          </a:p>
        </p:txBody>
      </p:sp>
      <p:sp>
        <p:nvSpPr>
          <p:cNvPr id="78" name="CustomShape 17"/>
          <p:cNvSpPr/>
          <p:nvPr/>
        </p:nvSpPr>
        <p:spPr>
          <a:xfrm>
            <a:off x="19603800" y="37549440"/>
            <a:ext cx="8998560" cy="2442960"/>
          </a:xfrm>
          <a:prstGeom prst="rect">
            <a:avLst/>
          </a:prstGeom>
          <a:noFill/>
          <a:ln>
            <a:noFill/>
          </a:ln>
        </p:spPr>
        <p:style>
          <a:lnRef idx="0"/>
          <a:fillRef idx="0"/>
          <a:effectRef idx="0"/>
          <a:fontRef idx="minor"/>
        </p:style>
        <p:txBody>
          <a:bodyPr lIns="90000" rIns="90000" tIns="45000" bIns="45000">
            <a:normAutofit fontScale="32000"/>
          </a:bodyPr>
          <a:p>
            <a:pPr>
              <a:lnSpc>
                <a:spcPct val="120000"/>
              </a:lnSpc>
            </a:pPr>
            <a:endParaRPr b="0" lang="en-GB" sz="1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Gattuso, J.-P., Gentili, B., Antoine, D., &amp; </a:t>
            </a:r>
            <a:r>
              <a:rPr b="1" lang="de-DE" sz="2800" spc="-1" strike="noStrike">
                <a:solidFill>
                  <a:srgbClr val="007784"/>
                </a:solidFill>
                <a:latin typeface="Raleway"/>
                <a:ea typeface="DejaVu Sans"/>
              </a:rPr>
              <a:t>Doxaran, D. (2020). Global distribution of </a:t>
            </a:r>
            <a:r>
              <a:rPr b="1" lang="de-DE" sz="2800" spc="-1" strike="noStrike">
                <a:solidFill>
                  <a:srgbClr val="007784"/>
                </a:solidFill>
                <a:latin typeface="Raleway"/>
                <a:ea typeface="DejaVu Sans"/>
              </a:rPr>
              <a:t>photosynthetically available radiation on </a:t>
            </a:r>
            <a:r>
              <a:rPr b="1" lang="de-DE" sz="2800" spc="-1" strike="noStrike">
                <a:solidFill>
                  <a:srgbClr val="007784"/>
                </a:solidFill>
                <a:latin typeface="Raleway"/>
                <a:ea typeface="DejaVu Sans"/>
              </a:rPr>
              <a:t>the seafloor. Earth System Science Data, </a:t>
            </a:r>
            <a:r>
              <a:rPr b="1" lang="de-DE" sz="2800" spc="-1" strike="noStrike">
                <a:solidFill>
                  <a:srgbClr val="007784"/>
                </a:solidFill>
                <a:latin typeface="Raleway"/>
                <a:ea typeface="DejaVu Sans"/>
              </a:rPr>
              <a:t>12(3), 1697–1709. </a:t>
            </a:r>
            <a:r>
              <a:rPr b="1" lang="de-DE" sz="2800" spc="-1" strike="noStrike">
                <a:solidFill>
                  <a:srgbClr val="007784"/>
                </a:solidFill>
                <a:latin typeface="Raleway"/>
                <a:ea typeface="DejaVu Sans"/>
                <a:hlinkClick r:id="rId6"/>
              </a:rPr>
              <a:t>https://doi.org/10.5194/essd-12-1697-2020</a:t>
            </a:r>
            <a:r>
              <a:rPr b="1" lang="de-DE" sz="2800" spc="-1" strike="noStrike">
                <a:solidFill>
                  <a:srgbClr val="007784"/>
                </a:solidFill>
                <a:latin typeface="Raleway"/>
                <a:ea typeface="DejaVu Sans"/>
              </a:rPr>
              <a:t>	</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p:txBody>
      </p:sp>
      <p:sp>
        <p:nvSpPr>
          <p:cNvPr id="79" name="CustomShape 18"/>
          <p:cNvSpPr/>
          <p:nvPr/>
        </p:nvSpPr>
        <p:spPr>
          <a:xfrm>
            <a:off x="23184000" y="24840000"/>
            <a:ext cx="6119640" cy="309600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1" lang="en-US" sz="2400" spc="-1" strike="noStrike">
                <a:solidFill>
                  <a:srgbClr val="000000"/>
                </a:solidFill>
                <a:latin typeface="Raleway"/>
                <a:ea typeface="DejaVu Sans"/>
              </a:rPr>
              <a:t>F</a:t>
            </a:r>
            <a:r>
              <a:rPr b="1" lang="en-US" sz="2400" spc="-1" strike="noStrike">
                <a:solidFill>
                  <a:srgbClr val="000000"/>
                </a:solidFill>
                <a:latin typeface="Raleway"/>
                <a:ea typeface="DejaVu Sans"/>
              </a:rPr>
              <a:t>i</a:t>
            </a:r>
            <a:r>
              <a:rPr b="1" lang="en-US" sz="2400" spc="-1" strike="noStrike">
                <a:solidFill>
                  <a:srgbClr val="000000"/>
                </a:solidFill>
                <a:latin typeface="Raleway"/>
                <a:ea typeface="DejaVu Sans"/>
              </a:rPr>
              <a:t>g</a:t>
            </a:r>
            <a:r>
              <a:rPr b="1" lang="en-US" sz="2400" spc="-1" strike="noStrike">
                <a:solidFill>
                  <a:srgbClr val="000000"/>
                </a:solidFill>
                <a:latin typeface="Raleway"/>
                <a:ea typeface="DejaVu Sans"/>
              </a:rPr>
              <a:t>.</a:t>
            </a:r>
            <a:r>
              <a:rPr b="1" lang="en-US" sz="2400" spc="-1" strike="noStrike">
                <a:solidFill>
                  <a:srgbClr val="000000"/>
                </a:solidFill>
                <a:latin typeface="Raleway"/>
                <a:ea typeface="DejaVu Sans"/>
              </a:rPr>
              <a:t> </a:t>
            </a:r>
            <a:r>
              <a:rPr b="1" lang="en-US" sz="2400" spc="-1" strike="noStrike">
                <a:solidFill>
                  <a:srgbClr val="000000"/>
                </a:solidFill>
                <a:latin typeface="Raleway"/>
                <a:ea typeface="DejaVu Sans"/>
              </a:rPr>
              <a:t>3</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i</a:t>
            </a:r>
            <a:r>
              <a:rPr b="0" lang="en-US" sz="2400" spc="-1" strike="noStrike">
                <a:solidFill>
                  <a:srgbClr val="000000"/>
                </a:solidFill>
                <a:latin typeface="Raleway"/>
                <a:ea typeface="DejaVu Sans"/>
              </a:rPr>
              <a:t>m</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s</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r</a:t>
            </a:r>
            <a:r>
              <a:rPr b="0" lang="en-US" sz="2400" spc="-1" strike="noStrike">
                <a:solidFill>
                  <a:srgbClr val="000000"/>
                </a:solidFill>
                <a:latin typeface="Raleway"/>
                <a:ea typeface="DejaVu Sans"/>
              </a:rPr>
              <a:t>i</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s</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f</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h</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v</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r</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g</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m</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n</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h</a:t>
            </a:r>
            <a:r>
              <a:rPr b="0" lang="en-US" sz="2400" spc="-1" strike="noStrike">
                <a:solidFill>
                  <a:srgbClr val="000000"/>
                </a:solidFill>
                <a:latin typeface="Raleway"/>
                <a:ea typeface="DejaVu Sans"/>
              </a:rPr>
              <a:t>l</a:t>
            </a:r>
            <a:r>
              <a:rPr b="0" lang="en-US" sz="2400" spc="-1" strike="noStrike">
                <a:solidFill>
                  <a:srgbClr val="000000"/>
                </a:solidFill>
                <a:latin typeface="Raleway"/>
                <a:ea typeface="DejaVu Sans"/>
              </a:rPr>
              <a:t>y</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b</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m</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P</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R</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a:t>
            </a:r>
            <a:r>
              <a:rPr b="0" lang="en-US" sz="2400" spc="-1" strike="noStrike">
                <a:solidFill>
                  <a:srgbClr val="000000"/>
                </a:solidFill>
                <a:latin typeface="Raleway"/>
                <a:ea typeface="DejaVu Sans"/>
              </a:rPr>
              <a:t>P</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R</a:t>
            </a:r>
            <a:r>
              <a:rPr b="0" lang="en-US" sz="2400" spc="-1" strike="noStrike" baseline="-14000000">
                <a:solidFill>
                  <a:srgbClr val="000000"/>
                </a:solidFill>
                <a:latin typeface="Raleway"/>
                <a:ea typeface="DejaVu Sans"/>
              </a:rPr>
              <a:t>B</a:t>
            </a:r>
            <a:r>
              <a:rPr b="0" lang="en-US" sz="2400" spc="-1" strike="noStrike">
                <a:solidFill>
                  <a:srgbClr val="000000"/>
                </a:solidFill>
                <a:latin typeface="Raleway"/>
                <a:ea typeface="DejaVu Sans"/>
              </a:rPr>
              <a:t>)</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f</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r</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c</a:t>
            </a:r>
            <a:r>
              <a:rPr b="0" lang="en-US" sz="2400" spc="-1" strike="noStrike">
                <a:solidFill>
                  <a:srgbClr val="000000"/>
                </a:solidFill>
                <a:latin typeface="Raleway"/>
                <a:ea typeface="DejaVu Sans"/>
              </a:rPr>
              <a:t>h</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f</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h</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7</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F</a:t>
            </a:r>
            <a:r>
              <a:rPr b="0" lang="en-US" sz="2400" spc="-1" strike="noStrike">
                <a:solidFill>
                  <a:srgbClr val="000000"/>
                </a:solidFill>
                <a:latin typeface="Raleway"/>
                <a:ea typeface="DejaVu Sans"/>
              </a:rPr>
              <a:t>A</a:t>
            </a:r>
            <a:r>
              <a:rPr b="0" lang="en-US" sz="2400" spc="-1" strike="noStrike">
                <a:solidFill>
                  <a:srgbClr val="000000"/>
                </a:solidFill>
                <a:latin typeface="Raleway"/>
                <a:ea typeface="DejaVu Sans"/>
              </a:rPr>
              <a:t>C</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a:t>
            </a:r>
            <a:r>
              <a:rPr b="0" lang="en-US" sz="2400" spc="-1" strike="noStrike">
                <a:solidFill>
                  <a:srgbClr val="000000"/>
                </a:solidFill>
                <a:latin typeface="Raleway"/>
                <a:ea typeface="DejaVu Sans"/>
              </a:rPr>
              <a:t>I</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s</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u</a:t>
            </a:r>
            <a:r>
              <a:rPr b="0" lang="en-US" sz="2400" spc="-1" strike="noStrike">
                <a:solidFill>
                  <a:srgbClr val="000000"/>
                </a:solidFill>
                <a:latin typeface="Raleway"/>
                <a:ea typeface="DejaVu Sans"/>
              </a:rPr>
              <a:t>d</a:t>
            </a:r>
            <a:r>
              <a:rPr b="0" lang="en-US" sz="2400" spc="-1" strike="noStrike">
                <a:solidFill>
                  <a:srgbClr val="000000"/>
                </a:solidFill>
                <a:latin typeface="Raleway"/>
                <a:ea typeface="DejaVu Sans"/>
              </a:rPr>
              <a:t>y</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s</a:t>
            </a:r>
            <a:r>
              <a:rPr b="0" lang="en-US" sz="2400" spc="-1" strike="noStrike">
                <a:solidFill>
                  <a:srgbClr val="000000"/>
                </a:solidFill>
                <a:latin typeface="Raleway"/>
                <a:ea typeface="DejaVu Sans"/>
              </a:rPr>
              <a:t>i</a:t>
            </a:r>
            <a:r>
              <a:rPr b="0" lang="en-US" sz="2400" spc="-1" strike="noStrike">
                <a:solidFill>
                  <a:srgbClr val="000000"/>
                </a:solidFill>
                <a:latin typeface="Raleway"/>
                <a:ea typeface="DejaVu Sans"/>
              </a:rPr>
              <a:t>t</a:t>
            </a:r>
            <a:r>
              <a:rPr b="0" lang="en-US" sz="2400" spc="-1" strike="noStrike">
                <a:solidFill>
                  <a:srgbClr val="000000"/>
                </a:solidFill>
                <a:latin typeface="Raleway"/>
                <a:ea typeface="DejaVu Sans"/>
              </a:rPr>
              <a:t>e</a:t>
            </a:r>
            <a:r>
              <a:rPr b="0" lang="en-US" sz="2400" spc="-1" strike="noStrike">
                <a:solidFill>
                  <a:srgbClr val="000000"/>
                </a:solidFill>
                <a:latin typeface="Raleway"/>
                <a:ea typeface="DejaVu Sans"/>
              </a:rPr>
              <a:t>s</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f</a:t>
            </a:r>
            <a:r>
              <a:rPr b="0" lang="en-US" sz="2400" spc="-1" strike="noStrike">
                <a:solidFill>
                  <a:srgbClr val="000000"/>
                </a:solidFill>
                <a:latin typeface="Raleway"/>
                <a:ea typeface="DejaVu Sans"/>
              </a:rPr>
              <a:t>r</a:t>
            </a:r>
            <a:r>
              <a:rPr b="0" lang="en-US" sz="2400" spc="-1" strike="noStrike">
                <a:solidFill>
                  <a:srgbClr val="000000"/>
                </a:solidFill>
                <a:latin typeface="Raleway"/>
                <a:ea typeface="DejaVu Sans"/>
              </a:rPr>
              <a:t>o</a:t>
            </a:r>
            <a:r>
              <a:rPr b="0" lang="en-US" sz="2400" spc="-1" strike="noStrike">
                <a:solidFill>
                  <a:srgbClr val="000000"/>
                </a:solidFill>
                <a:latin typeface="Raleway"/>
                <a:ea typeface="DejaVu Sans"/>
              </a:rPr>
              <a:t>m</a:t>
            </a:r>
            <a:r>
              <a:rPr b="0" lang="en-US" sz="2400" spc="-1" strike="noStrike">
                <a:solidFill>
                  <a:srgbClr val="000000"/>
                </a:solidFill>
                <a:latin typeface="Raleway"/>
                <a:ea typeface="DejaVu Sans"/>
              </a:rPr>
              <a:t> </a:t>
            </a:r>
            <a:r>
              <a:rPr b="0" lang="en-US" sz="2400" spc="-1" strike="noStrike">
                <a:solidFill>
                  <a:srgbClr val="000000"/>
                </a:solidFill>
                <a:latin typeface="Raleway"/>
                <a:ea typeface="DejaVu Sans"/>
              </a:rPr>
              <a:t>2</a:t>
            </a:r>
            <a:r>
              <a:rPr b="0" lang="en-US" sz="2400" spc="-1" strike="noStrike">
                <a:solidFill>
                  <a:srgbClr val="000000"/>
                </a:solidFill>
                <a:latin typeface="Raleway"/>
                <a:ea typeface="DejaVu Sans"/>
              </a:rPr>
              <a:t>0</a:t>
            </a:r>
            <a:r>
              <a:rPr b="0" lang="en-US" sz="2400" spc="-1" strike="noStrike">
                <a:solidFill>
                  <a:srgbClr val="000000"/>
                </a:solidFill>
                <a:latin typeface="Raleway"/>
                <a:ea typeface="DejaVu Sans"/>
              </a:rPr>
              <a:t>0</a:t>
            </a:r>
            <a:r>
              <a:rPr b="0" lang="en-US" sz="2400" spc="-1" strike="noStrike">
                <a:solidFill>
                  <a:srgbClr val="000000"/>
                </a:solidFill>
                <a:latin typeface="Raleway"/>
                <a:ea typeface="DejaVu Sans"/>
              </a:rPr>
              <a:t>3</a:t>
            </a:r>
            <a:r>
              <a:rPr b="0" lang="en-US" sz="2400" spc="-1" strike="noStrike">
                <a:solidFill>
                  <a:srgbClr val="000000"/>
                </a:solidFill>
                <a:latin typeface="Raleway"/>
                <a:ea typeface="DejaVu Sans"/>
              </a:rPr>
              <a:t>-</a:t>
            </a:r>
            <a:r>
              <a:rPr b="0" lang="en-US" sz="2400" spc="-1" strike="noStrike">
                <a:solidFill>
                  <a:srgbClr val="000000"/>
                </a:solidFill>
                <a:latin typeface="Raleway"/>
                <a:ea typeface="DejaVu Sans"/>
              </a:rPr>
              <a:t>2</a:t>
            </a:r>
            <a:r>
              <a:rPr b="0" lang="en-US" sz="2400" spc="-1" strike="noStrike">
                <a:solidFill>
                  <a:srgbClr val="000000"/>
                </a:solidFill>
                <a:latin typeface="Raleway"/>
                <a:ea typeface="DejaVu Sans"/>
              </a:rPr>
              <a:t>0</a:t>
            </a:r>
            <a:r>
              <a:rPr b="0" lang="en-US" sz="2400" spc="-1" strike="noStrike">
                <a:solidFill>
                  <a:srgbClr val="000000"/>
                </a:solidFill>
                <a:latin typeface="Raleway"/>
                <a:ea typeface="DejaVu Sans"/>
              </a:rPr>
              <a:t>2</a:t>
            </a:r>
            <a:r>
              <a:rPr b="0" lang="en-US" sz="2400" spc="-1" strike="noStrike">
                <a:solidFill>
                  <a:srgbClr val="000000"/>
                </a:solidFill>
                <a:latin typeface="Raleway"/>
                <a:ea typeface="DejaVu Sans"/>
              </a:rPr>
              <a:t>2</a:t>
            </a:r>
            <a:r>
              <a:rPr b="0" lang="en-US" sz="2400" spc="-1" strike="noStrike">
                <a:solidFill>
                  <a:srgbClr val="000000"/>
                </a:solidFill>
                <a:latin typeface="Raleway"/>
                <a:ea typeface="DejaVu Sans"/>
              </a:rPr>
              <a:t>.</a:t>
            </a:r>
            <a:endParaRPr b="0" lang="en-GB"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flipV="1">
            <a:off x="0" y="5408280"/>
            <a:ext cx="30273840" cy="5464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81" name="CustomShape 2"/>
          <p:cNvSpPr/>
          <p:nvPr/>
        </p:nvSpPr>
        <p:spPr>
          <a:xfrm>
            <a:off x="1215000" y="32079600"/>
            <a:ext cx="27940680" cy="5343480"/>
          </a:xfrm>
          <a:prstGeom prst="rect">
            <a:avLst/>
          </a:prstGeom>
          <a:solidFill>
            <a:srgbClr val="238d83"/>
          </a:solidFill>
          <a:ln>
            <a:solidFill>
              <a:srgbClr val="238d83"/>
            </a:solidFill>
          </a:ln>
        </p:spPr>
        <p:style>
          <a:lnRef idx="2">
            <a:schemeClr val="accent1">
              <a:shade val="50000"/>
            </a:schemeClr>
          </a:lnRef>
          <a:fillRef idx="1">
            <a:schemeClr val="accent1"/>
          </a:fillRef>
          <a:effectRef idx="0">
            <a:schemeClr val="accent1"/>
          </a:effectRef>
          <a:fontRef idx="minor"/>
        </p:style>
      </p:sp>
      <p:sp>
        <p:nvSpPr>
          <p:cNvPr id="82" name="CustomShape 3"/>
          <p:cNvSpPr/>
          <p:nvPr/>
        </p:nvSpPr>
        <p:spPr>
          <a:xfrm>
            <a:off x="1143000" y="958320"/>
            <a:ext cx="28089360" cy="2940840"/>
          </a:xfrm>
          <a:prstGeom prst="rect">
            <a:avLst/>
          </a:prstGeom>
          <a:noFill/>
          <a:ln>
            <a:noFill/>
          </a:ln>
        </p:spPr>
        <p:style>
          <a:lnRef idx="0"/>
          <a:fillRef idx="0"/>
          <a:effectRef idx="0"/>
          <a:fontRef idx="minor"/>
        </p:style>
        <p:txBody>
          <a:bodyPr lIns="90000" rIns="90000" tIns="45000" bIns="45000" anchor="ctr">
            <a:normAutofit/>
          </a:bodyPr>
          <a:p>
            <a:pPr>
              <a:lnSpc>
                <a:spcPct val="120000"/>
              </a:lnSpc>
            </a:pPr>
            <a:r>
              <a:rPr b="0" lang="de-DE" sz="7800" spc="-1" strike="noStrike">
                <a:solidFill>
                  <a:srgbClr val="ffffff"/>
                </a:solidFill>
                <a:latin typeface="Raleway"/>
                <a:ea typeface="DejaVu Sans"/>
              </a:rPr>
              <a:t>This is the space for your title</a:t>
            </a:r>
            <a:endParaRPr b="0" lang="en-GB" sz="7800" spc="-1" strike="noStrike">
              <a:solidFill>
                <a:srgbClr val="ffffff"/>
              </a:solidFill>
              <a:latin typeface="Arial"/>
            </a:endParaRPr>
          </a:p>
          <a:p>
            <a:pPr>
              <a:lnSpc>
                <a:spcPct val="120000"/>
              </a:lnSpc>
            </a:pPr>
            <a:r>
              <a:rPr b="0" lang="de-DE" sz="7800" spc="-1" strike="noStrike">
                <a:solidFill>
                  <a:srgbClr val="ffffff"/>
                </a:solidFill>
                <a:latin typeface="Raleway"/>
                <a:ea typeface="DejaVu Sans"/>
              </a:rPr>
              <a:t>It should not be longer than these two lines</a:t>
            </a:r>
            <a:endParaRPr b="0" lang="en-GB" sz="7800" spc="-1" strike="noStrike">
              <a:solidFill>
                <a:srgbClr val="ffffff"/>
              </a:solidFill>
              <a:latin typeface="Arial"/>
            </a:endParaRPr>
          </a:p>
        </p:txBody>
      </p:sp>
      <p:sp>
        <p:nvSpPr>
          <p:cNvPr id="83" name="CustomShape 4"/>
          <p:cNvSpPr/>
          <p:nvPr/>
        </p:nvSpPr>
        <p:spPr>
          <a:xfrm>
            <a:off x="1143000" y="4218120"/>
            <a:ext cx="26110800" cy="1177920"/>
          </a:xfrm>
          <a:prstGeom prst="rect">
            <a:avLst/>
          </a:prstGeom>
          <a:noFill/>
          <a:ln>
            <a:noFill/>
          </a:ln>
        </p:spPr>
        <p:style>
          <a:lnRef idx="0"/>
          <a:fillRef idx="0"/>
          <a:effectRef idx="0"/>
          <a:fontRef idx="minor"/>
        </p:style>
        <p:txBody>
          <a:bodyPr lIns="90000" rIns="90000" tIns="45000" bIns="45000">
            <a:normAutofit/>
          </a:bodyPr>
          <a:p>
            <a:pPr>
              <a:lnSpc>
                <a:spcPct val="120000"/>
              </a:lnSpc>
            </a:pPr>
            <a:r>
              <a:rPr b="0" lang="de-DE" sz="3200" spc="-1" strike="noStrike">
                <a:solidFill>
                  <a:srgbClr val="ffffff"/>
                </a:solidFill>
                <a:latin typeface="Raleway"/>
                <a:ea typeface="DejaVu Sans"/>
              </a:rPr>
              <a:t>Authors: Institutional Logos can go here on the right side.</a:t>
            </a:r>
            <a:endParaRPr b="0" lang="en-GB" sz="3200" spc="-1" strike="noStrike">
              <a:solidFill>
                <a:srgbClr val="ffffff"/>
              </a:solidFill>
              <a:latin typeface="Arial"/>
            </a:endParaRPr>
          </a:p>
        </p:txBody>
      </p:sp>
      <p:sp>
        <p:nvSpPr>
          <p:cNvPr id="84" name="CustomShape 5"/>
          <p:cNvSpPr/>
          <p:nvPr/>
        </p:nvSpPr>
        <p:spPr>
          <a:xfrm>
            <a:off x="1143000" y="7830000"/>
            <a:ext cx="28067760" cy="282492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0" lang="en-US" sz="3200" spc="-1" strike="noStrike">
                <a:solidFill>
                  <a:srgbClr val="000000"/>
                </a:solidFill>
                <a:latin typeface="Raleway"/>
                <a:ea typeface="DejaVu Sans"/>
              </a:rPr>
              <a:t>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a:t>
            </a: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p:txBody>
      </p:sp>
      <p:sp>
        <p:nvSpPr>
          <p:cNvPr id="85" name="CustomShape 6"/>
          <p:cNvSpPr/>
          <p:nvPr/>
        </p:nvSpPr>
        <p:spPr>
          <a:xfrm>
            <a:off x="10639800" y="37715040"/>
            <a:ext cx="8998560" cy="244296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de-DE" sz="2800" spc="-1" strike="noStrike">
                <a:solidFill>
                  <a:srgbClr val="007784"/>
                </a:solidFill>
                <a:latin typeface="Raleway"/>
                <a:ea typeface="DejaVu Sans"/>
              </a:rPr>
              <a:t>References</a:t>
            </a:r>
            <a:endParaRPr b="0" lang="en-GB" sz="2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References go here</a:t>
            </a:r>
            <a:endParaRPr b="0" lang="en-GB" sz="2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References go here</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p:txBody>
      </p:sp>
      <p:sp>
        <p:nvSpPr>
          <p:cNvPr id="86" name="CustomShape 7"/>
          <p:cNvSpPr/>
          <p:nvPr/>
        </p:nvSpPr>
        <p:spPr>
          <a:xfrm>
            <a:off x="1143000" y="683712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000000"/>
                </a:solidFill>
                <a:latin typeface="Raleway"/>
                <a:ea typeface="DejaVu Sans"/>
              </a:rPr>
              <a:t>Summary/Introduction</a:t>
            </a:r>
            <a:endParaRPr b="0" lang="en-GB" sz="5400" spc="-1" strike="noStrike">
              <a:solidFill>
                <a:srgbClr val="ffffff"/>
              </a:solidFill>
              <a:latin typeface="Arial"/>
            </a:endParaRPr>
          </a:p>
        </p:txBody>
      </p:sp>
      <p:sp>
        <p:nvSpPr>
          <p:cNvPr id="87" name="CustomShape 8"/>
          <p:cNvSpPr/>
          <p:nvPr/>
        </p:nvSpPr>
        <p:spPr>
          <a:xfrm>
            <a:off x="1143000" y="12542400"/>
            <a:ext cx="12958920" cy="19204560"/>
          </a:xfrm>
          <a:prstGeom prst="rect">
            <a:avLst/>
          </a:prstGeom>
          <a:noFill/>
          <a:ln>
            <a:noFill/>
          </a:ln>
        </p:spPr>
        <p:style>
          <a:lnRef idx="0"/>
          <a:fillRef idx="0"/>
          <a:effectRef idx="0"/>
          <a:fontRef idx="minor"/>
        </p:style>
        <p:txBody>
          <a:bodyPr lIns="122040" rIns="122040" tIns="60840" bIns="60840">
            <a:normAutofit fontScale="95000"/>
          </a:bodyPr>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endParaRPr b="0" lang="en-GB" sz="1800" spc="-1" strike="noStrike">
              <a:solidFill>
                <a:srgbClr val="ffffff"/>
              </a:solidFill>
              <a:latin typeface="Arial"/>
            </a:endParaRPr>
          </a:p>
          <a:p>
            <a:pPr algn="just">
              <a:lnSpc>
                <a:spcPct val="140000"/>
              </a:lnSpc>
              <a:tabLst>
                <a:tab algn="l" pos="0"/>
              </a:tabLst>
            </a:pPr>
            <a:r>
              <a:rPr b="0" lang="en-US" sz="3200" spc="-1" strike="noStrike">
                <a:solidFill>
                  <a:srgbClr val="000000"/>
                </a:solidFill>
                <a:latin typeface="Raleway"/>
                <a:ea typeface="DejaVu Sans"/>
              </a:rPr>
              <a:t>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a:t>
            </a: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spcBef>
                <a:spcPts val="1599"/>
              </a:spcBef>
              <a:tabLst>
                <a:tab algn="l" pos="0"/>
              </a:tabLst>
            </a:pPr>
            <a:r>
              <a:rPr b="0" lang="en-US" sz="3200" spc="-1" strike="noStrike">
                <a:solidFill>
                  <a:srgbClr val="000000"/>
                </a:solidFill>
                <a:latin typeface="Raleway"/>
                <a:ea typeface="DejaVu Sans"/>
              </a:rPr>
              <a:t>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a:t>
            </a: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p:txBody>
      </p:sp>
      <p:sp>
        <p:nvSpPr>
          <p:cNvPr id="88" name="CustomShape 9"/>
          <p:cNvSpPr/>
          <p:nvPr/>
        </p:nvSpPr>
        <p:spPr>
          <a:xfrm>
            <a:off x="1143000" y="1154952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238d83"/>
                </a:solidFill>
                <a:latin typeface="Raleway"/>
                <a:ea typeface="DejaVu Sans"/>
              </a:rPr>
              <a:t>Material and Methods</a:t>
            </a:r>
            <a:endParaRPr b="0" lang="en-GB" sz="5400" spc="-1" strike="noStrike">
              <a:solidFill>
                <a:srgbClr val="ffffff"/>
              </a:solidFill>
              <a:latin typeface="Arial"/>
            </a:endParaRPr>
          </a:p>
        </p:txBody>
      </p:sp>
      <p:sp>
        <p:nvSpPr>
          <p:cNvPr id="89" name="CustomShape 10"/>
          <p:cNvSpPr/>
          <p:nvPr/>
        </p:nvSpPr>
        <p:spPr>
          <a:xfrm>
            <a:off x="1932840" y="33846120"/>
            <a:ext cx="26394480" cy="292500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0" lang="en-US" sz="3200" spc="-1" strike="noStrike">
                <a:solidFill>
                  <a:srgbClr val="ffffff"/>
                </a:solidFill>
                <a:latin typeface="Raleway"/>
                <a:ea typeface="DejaVu Sans"/>
              </a:rPr>
              <a:t>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a:t>
            </a: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p:txBody>
      </p:sp>
      <p:sp>
        <p:nvSpPr>
          <p:cNvPr id="90" name="CustomShape 11"/>
          <p:cNvSpPr/>
          <p:nvPr/>
        </p:nvSpPr>
        <p:spPr>
          <a:xfrm>
            <a:off x="1932840" y="3277764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ffffff"/>
                </a:solidFill>
                <a:latin typeface="Raleway"/>
                <a:ea typeface="DejaVu Sans"/>
              </a:rPr>
              <a:t>Conclusion</a:t>
            </a:r>
            <a:endParaRPr b="0" lang="en-GB" sz="5400" spc="-1" strike="noStrike">
              <a:solidFill>
                <a:srgbClr val="ffffff"/>
              </a:solidFill>
              <a:latin typeface="Arial"/>
            </a:endParaRPr>
          </a:p>
        </p:txBody>
      </p:sp>
      <p:sp>
        <p:nvSpPr>
          <p:cNvPr id="91" name="CustomShape 12"/>
          <p:cNvSpPr/>
          <p:nvPr/>
        </p:nvSpPr>
        <p:spPr>
          <a:xfrm flipH="1">
            <a:off x="-1440" y="5352120"/>
            <a:ext cx="30218400" cy="63360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92" name="CustomShape 13"/>
          <p:cNvSpPr/>
          <p:nvPr/>
        </p:nvSpPr>
        <p:spPr>
          <a:xfrm flipV="1">
            <a:off x="1245600" y="37373400"/>
            <a:ext cx="27898560" cy="7416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1143000" y="37715040"/>
            <a:ext cx="8998560" cy="244296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de-DE" sz="2800" spc="-1" strike="noStrike" baseline="30000">
                <a:solidFill>
                  <a:srgbClr val="007784"/>
                </a:solidFill>
                <a:latin typeface="Raleway"/>
                <a:ea typeface="DejaVu Sans"/>
              </a:rPr>
              <a:t>1</a:t>
            </a:r>
            <a:r>
              <a:rPr b="1" lang="de-DE" sz="2800" spc="-1" strike="noStrike">
                <a:solidFill>
                  <a:srgbClr val="007784"/>
                </a:solidFill>
                <a:latin typeface="Raleway"/>
                <a:ea typeface="DejaVu Sans"/>
              </a:rPr>
              <a:t> Affiliations go here</a:t>
            </a:r>
            <a:endParaRPr b="0" lang="en-GB" sz="2800" spc="-1" strike="noStrike">
              <a:solidFill>
                <a:srgbClr val="ffffff"/>
              </a:solidFill>
              <a:latin typeface="Arial"/>
            </a:endParaRPr>
          </a:p>
          <a:p>
            <a:pPr>
              <a:lnSpc>
                <a:spcPct val="120000"/>
              </a:lnSpc>
            </a:pPr>
            <a:r>
              <a:rPr b="1" lang="de-DE" sz="2800" spc="-1" strike="noStrike" baseline="30000">
                <a:solidFill>
                  <a:srgbClr val="007784"/>
                </a:solidFill>
                <a:latin typeface="Raleway"/>
                <a:ea typeface="DejaVu Sans"/>
              </a:rPr>
              <a:t>2</a:t>
            </a:r>
            <a:r>
              <a:rPr b="1" lang="de-DE" sz="2800" spc="-1" strike="noStrike">
                <a:solidFill>
                  <a:srgbClr val="007784"/>
                </a:solidFill>
                <a:latin typeface="Raleway"/>
                <a:ea typeface="DejaVu Sans"/>
              </a:rPr>
              <a:t> Affiliations go here</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p:txBody>
      </p:sp>
      <p:sp>
        <p:nvSpPr>
          <p:cNvPr id="94" name="CustomShape 15"/>
          <p:cNvSpPr/>
          <p:nvPr/>
        </p:nvSpPr>
        <p:spPr>
          <a:xfrm>
            <a:off x="20136960" y="37715040"/>
            <a:ext cx="8998560" cy="244296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de-DE" sz="2800" spc="-1" strike="noStrike">
                <a:solidFill>
                  <a:srgbClr val="007784"/>
                </a:solidFill>
                <a:latin typeface="Raleway"/>
                <a:ea typeface="DejaVu Sans"/>
              </a:rPr>
              <a:t>Aknowledgements</a:t>
            </a:r>
            <a:endParaRPr b="0" lang="en-GB" sz="2800" spc="-1" strike="noStrike">
              <a:solidFill>
                <a:srgbClr val="ffffff"/>
              </a:solidFill>
              <a:latin typeface="Arial"/>
            </a:endParaRPr>
          </a:p>
          <a:p>
            <a:pPr>
              <a:lnSpc>
                <a:spcPct val="120000"/>
              </a:lnSpc>
            </a:pPr>
            <a:r>
              <a:rPr b="1" lang="de-DE" sz="2800" spc="-1" strike="noStrike">
                <a:solidFill>
                  <a:srgbClr val="007784"/>
                </a:solidFill>
                <a:latin typeface="Raleway"/>
                <a:ea typeface="DejaVu Sans"/>
              </a:rPr>
              <a:t>- Aknowledgements go here</a:t>
            </a:r>
            <a:endParaRPr b="0" lang="en-GB" sz="2800" spc="-1" strike="noStrike">
              <a:solidFill>
                <a:srgbClr val="ffffff"/>
              </a:solidFill>
              <a:latin typeface="Arial"/>
            </a:endParaRPr>
          </a:p>
          <a:p>
            <a:pPr>
              <a:lnSpc>
                <a:spcPct val="120000"/>
              </a:lnSpc>
            </a:pPr>
            <a:endParaRPr b="0" lang="en-GB" sz="2800" spc="-1" strike="noStrike">
              <a:solidFill>
                <a:srgbClr val="ffffff"/>
              </a:solidFill>
              <a:latin typeface="Arial"/>
            </a:endParaRPr>
          </a:p>
        </p:txBody>
      </p:sp>
      <p:sp>
        <p:nvSpPr>
          <p:cNvPr id="95" name="CustomShape 16"/>
          <p:cNvSpPr/>
          <p:nvPr/>
        </p:nvSpPr>
        <p:spPr>
          <a:xfrm>
            <a:off x="16260480" y="12584160"/>
            <a:ext cx="12958920" cy="1888632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0" lang="en-US" sz="3200" spc="-1" strike="noStrike">
                <a:solidFill>
                  <a:srgbClr val="000000"/>
                </a:solidFill>
                <a:latin typeface="Raleway"/>
                <a:ea typeface="DejaVu Sans"/>
              </a:rPr>
              <a:t>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a:t>
            </a: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endParaRPr b="0" lang="en-GB" sz="3200" spc="-1" strike="noStrike">
              <a:solidFill>
                <a:srgbClr val="ffffff"/>
              </a:solidFill>
              <a:latin typeface="Arial"/>
            </a:endParaRPr>
          </a:p>
          <a:p>
            <a:pPr algn="just">
              <a:lnSpc>
                <a:spcPct val="140000"/>
              </a:lnSpc>
              <a:tabLst>
                <a:tab algn="l" pos="0"/>
              </a:tabLst>
            </a:pPr>
            <a:r>
              <a:rPr b="0" lang="en-US" sz="3200" spc="-1" strike="noStrike">
                <a:solidFill>
                  <a:srgbClr val="000000"/>
                </a:solidFill>
                <a:latin typeface="Raleway"/>
                <a:ea typeface="DejaVu Sans"/>
              </a:rPr>
              <a:t>Donec ut est at ex interdum fringilla. Lorem ipsum dolor sit amet, consectetur elit. Donec ut est at ex interdum fringilla. Lorem ipsum dolor sit amet, consectetur elit. Donec ut est at ex interdum fringilla. Lorem ipsum dolor sit amet, consectetur elit. Donec ut est at ex interdum fringilla.</a:t>
            </a: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a:p>
            <a:pPr algn="just">
              <a:lnSpc>
                <a:spcPct val="140000"/>
              </a:lnSpc>
              <a:spcBef>
                <a:spcPts val="1599"/>
              </a:spcBef>
              <a:tabLst>
                <a:tab algn="l" pos="0"/>
              </a:tabLst>
            </a:pPr>
            <a:endParaRPr b="0" lang="en-GB" sz="3200" spc="-1" strike="noStrike">
              <a:solidFill>
                <a:srgbClr val="ffffff"/>
              </a:solidFill>
              <a:latin typeface="Arial"/>
            </a:endParaRPr>
          </a:p>
        </p:txBody>
      </p:sp>
      <p:sp>
        <p:nvSpPr>
          <p:cNvPr id="96" name="CustomShape 17"/>
          <p:cNvSpPr/>
          <p:nvPr/>
        </p:nvSpPr>
        <p:spPr>
          <a:xfrm>
            <a:off x="16260480" y="11591280"/>
            <a:ext cx="12961440" cy="126864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de-DE" sz="5400" spc="-1" strike="noStrike">
                <a:solidFill>
                  <a:srgbClr val="238d83"/>
                </a:solidFill>
                <a:latin typeface="Raleway"/>
                <a:ea typeface="DejaVu Sans"/>
              </a:rPr>
              <a:t>Results</a:t>
            </a:r>
            <a:endParaRPr b="0" lang="en-GB" sz="5400" spc="-1" strike="noStrike">
              <a:solidFill>
                <a:srgbClr val="ffffff"/>
              </a:solidFill>
              <a:latin typeface="Arial"/>
            </a:endParaRPr>
          </a:p>
        </p:txBody>
      </p:sp>
      <p:sp>
        <p:nvSpPr>
          <p:cNvPr id="97" name="CustomShape 18"/>
          <p:cNvSpPr/>
          <p:nvPr/>
        </p:nvSpPr>
        <p:spPr>
          <a:xfrm>
            <a:off x="16277760" y="20192760"/>
            <a:ext cx="12958560" cy="4155120"/>
          </a:xfrm>
          <a:prstGeom prst="rect">
            <a:avLst/>
          </a:prstGeom>
          <a:solidFill>
            <a:srgbClr val="ff0000"/>
          </a:solidFill>
          <a:ln>
            <a:noFill/>
          </a:ln>
        </p:spPr>
        <p:style>
          <a:lnRef idx="0"/>
          <a:fillRef idx="0"/>
          <a:effectRef idx="0"/>
          <a:fontRef idx="minor"/>
        </p:style>
      </p:sp>
      <p:sp>
        <p:nvSpPr>
          <p:cNvPr id="98" name="CustomShape 19"/>
          <p:cNvSpPr/>
          <p:nvPr/>
        </p:nvSpPr>
        <p:spPr>
          <a:xfrm>
            <a:off x="1204920" y="12836160"/>
            <a:ext cx="12701880" cy="4155120"/>
          </a:xfrm>
          <a:prstGeom prst="rect">
            <a:avLst/>
          </a:prstGeom>
          <a:solidFill>
            <a:srgbClr val="ff0000"/>
          </a:solidFill>
          <a:ln>
            <a:noFill/>
          </a:ln>
        </p:spPr>
        <p:style>
          <a:lnRef idx="0"/>
          <a:fillRef idx="0"/>
          <a:effectRef idx="0"/>
          <a:fontRef idx="minor"/>
        </p:style>
      </p:sp>
      <p:sp>
        <p:nvSpPr>
          <p:cNvPr id="99" name="CustomShape 20"/>
          <p:cNvSpPr/>
          <p:nvPr/>
        </p:nvSpPr>
        <p:spPr>
          <a:xfrm>
            <a:off x="1143000" y="17213040"/>
            <a:ext cx="12887640" cy="205200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1" lang="en-US" sz="2400" spc="-1" strike="noStrike">
                <a:solidFill>
                  <a:srgbClr val="000000"/>
                </a:solidFill>
                <a:latin typeface="Raleway"/>
                <a:ea typeface="DejaVu Sans"/>
              </a:rPr>
              <a:t>Fig. 1 </a:t>
            </a:r>
            <a:r>
              <a:rPr b="0" lang="en-US" sz="2400" spc="-1" strike="noStrike">
                <a:solidFill>
                  <a:srgbClr val="000000"/>
                </a:solidFill>
                <a:latin typeface="Raleway"/>
                <a:ea typeface="DejaVu Sans"/>
              </a:rPr>
              <a:t>Lorem ipsum dolor sit amet, consectetur elit. Donec ut est at ex interdum fringilla. Lorem ipsum dolor sit amet, consectetur elit. Donec ut est at ex interdum fringilla. Lorem ipsum dolor sit amet, consectetur elit. </a:t>
            </a:r>
            <a:endParaRPr b="0" lang="en-GB" sz="2400" spc="-1" strike="noStrike">
              <a:solidFill>
                <a:srgbClr val="ffffff"/>
              </a:solidFill>
              <a:latin typeface="Arial"/>
            </a:endParaRPr>
          </a:p>
        </p:txBody>
      </p:sp>
      <p:sp>
        <p:nvSpPr>
          <p:cNvPr id="100" name="CustomShape 21"/>
          <p:cNvSpPr/>
          <p:nvPr/>
        </p:nvSpPr>
        <p:spPr>
          <a:xfrm>
            <a:off x="16194960" y="24427800"/>
            <a:ext cx="12887640" cy="2052000"/>
          </a:xfrm>
          <a:prstGeom prst="rect">
            <a:avLst/>
          </a:prstGeom>
          <a:noFill/>
          <a:ln>
            <a:noFill/>
          </a:ln>
        </p:spPr>
        <p:style>
          <a:lnRef idx="0"/>
          <a:fillRef idx="0"/>
          <a:effectRef idx="0"/>
          <a:fontRef idx="minor"/>
        </p:style>
        <p:txBody>
          <a:bodyPr lIns="122040" rIns="122040" tIns="60840" bIns="60840">
            <a:normAutofit/>
          </a:bodyPr>
          <a:p>
            <a:pPr algn="just">
              <a:lnSpc>
                <a:spcPct val="140000"/>
              </a:lnSpc>
              <a:tabLst>
                <a:tab algn="l" pos="0"/>
              </a:tabLst>
            </a:pPr>
            <a:r>
              <a:rPr b="1" lang="en-US" sz="2400" spc="-1" strike="noStrike">
                <a:solidFill>
                  <a:srgbClr val="000000"/>
                </a:solidFill>
                <a:latin typeface="Raleway"/>
                <a:ea typeface="DejaVu Sans"/>
              </a:rPr>
              <a:t>Fig. 2 </a:t>
            </a:r>
            <a:r>
              <a:rPr b="0" lang="en-US" sz="2400" spc="-1" strike="noStrike">
                <a:solidFill>
                  <a:srgbClr val="000000"/>
                </a:solidFill>
                <a:latin typeface="Raleway"/>
                <a:ea typeface="DejaVu Sans"/>
              </a:rPr>
              <a:t>Lorem ipsum dolor sit amet, consectetur elit. Donec ut est at ex interdum fringilla. Lorem ipsum dolor sit amet, consectetur elit. Donec ut est at ex interdum fringilla. Lorem ipsum dolor sit amet, consectetur elit. </a:t>
            </a:r>
            <a:endParaRPr b="0" lang="en-GB"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TotalTime>
  <Application>LibreOffice/6.4.7.2$Linux_X86_64 LibreOffice_project/40$Build-2</Application>
  <Words>1655</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2021-11-26T14:44:24Z</dcterms:created>
  <dc:creator>Simon Jungblut</dc:creator>
  <dc:description/>
  <dc:language>en-US</dc:language>
  <cp:lastModifiedBy/>
  <dcterms:modified xsi:type="dcterms:W3CDTF">2023-08-31T12:07:42Z</dcterms:modified>
  <cp:revision>87</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Benutzerdefiniert</vt:lpwstr>
  </property>
  <property fmtid="{D5CDD505-2E9C-101B-9397-08002B2CF9AE}" pid="4" name="Slides">
    <vt:i4>2</vt:i4>
  </property>
</Properties>
</file>